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0"/>
  </p:notesMasterIdLst>
  <p:sldIdLst>
    <p:sldId id="1719" r:id="rId3"/>
    <p:sldId id="1723" r:id="rId4"/>
    <p:sldId id="1724" r:id="rId5"/>
    <p:sldId id="1725" r:id="rId6"/>
    <p:sldId id="1726" r:id="rId7"/>
    <p:sldId id="1727" r:id="rId8"/>
    <p:sldId id="172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Traffic Yo2Y - </a:t>
            </a:r>
            <a:r>
              <a:rPr lang="en-US" sz="1400" b="0" i="0" u="none" strike="noStrike" baseline="0">
                <a:solidFill>
                  <a:schemeClr val="tx1"/>
                </a:solidFill>
                <a:effectLst/>
              </a:rPr>
              <a:t>TSA Data </a:t>
            </a:r>
            <a:endParaRPr lang="en-US" sz="1400" b="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9736375415995281"/>
          <c:y val="2.25046272269247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575553044333432E-2"/>
          <c:y val="0.20701555221847556"/>
          <c:w val="0.96505795264864846"/>
          <c:h val="0.79014527171889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ASMs</c:v>
                </c:pt>
              </c:strCache>
            </c:strRef>
          </c:tx>
          <c:spPr>
            <a:solidFill>
              <a:srgbClr val="C0193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;[Red]\(0%\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0.3972383333713207</c:v>
                </c:pt>
                <c:pt idx="1">
                  <c:v>0.42629790587204436</c:v>
                </c:pt>
                <c:pt idx="2">
                  <c:v>0.52460951052534599</c:v>
                </c:pt>
                <c:pt idx="3">
                  <c:v>0.5931190538537745</c:v>
                </c:pt>
                <c:pt idx="4">
                  <c:v>0.67001330490776734</c:v>
                </c:pt>
                <c:pt idx="5">
                  <c:v>0.73971265516435003</c:v>
                </c:pt>
                <c:pt idx="6" formatCode="0.00%">
                  <c:v>0.8</c:v>
                </c:pt>
                <c:pt idx="7" formatCode="0%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B-4649-A335-CEF3A5036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92278176"/>
        <c:axId val="792274240"/>
      </c:barChart>
      <c:catAx>
        <c:axId val="7922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2274240"/>
        <c:crosses val="autoZero"/>
        <c:auto val="1"/>
        <c:lblAlgn val="ctr"/>
        <c:lblOffset val="100"/>
        <c:noMultiLvlLbl val="0"/>
      </c:catAx>
      <c:valAx>
        <c:axId val="792274240"/>
        <c:scaling>
          <c:orientation val="minMax"/>
          <c:max val="1.07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79227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Restored Avg. Effective Daily Seats vs. 2019</a:t>
            </a:r>
            <a:endParaRPr lang="en-US" sz="1200" b="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1398974750706665"/>
          <c:y val="1.1049118115072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575553044333432E-2"/>
          <c:y val="0.22569274163785422"/>
          <c:w val="0.96505795264864846"/>
          <c:h val="0.77146790836527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Seats</c:v>
                </c:pt>
              </c:strCache>
            </c:strRef>
          </c:tx>
          <c:spPr>
            <a:solidFill>
              <a:srgbClr val="C0193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E53B87-819C-456A-A6A4-66FAC93C04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535-4456-9FF7-67575DBC98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6165FE0-3F08-4D9E-A9EE-9B74CFFEE4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535-4456-9FF7-67575DBC98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1E704D7-C01A-4F0F-A83B-9DE7AC1B4C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535-4456-9FF7-67575DBC98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1BEB6E3-7FF0-46EE-960E-55CCCF26C4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535-4456-9FF7-67575DBC98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D5800A2-8C69-4920-A358-DAF936800C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535-4456-9FF7-67575DBC98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7C98132-CE1E-47C1-83EF-C3798BD5C6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535-4456-9FF7-67575DBC98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A2A1874-A19E-43F8-9461-48E5FD3446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7E7-4D7F-BEF0-05510DE22E9F}"/>
                </c:ext>
              </c:extLst>
            </c:dLbl>
            <c:numFmt formatCode="0%;[Red]\(0%\)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Jan/Feb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Jul/Aug</c:v>
                </c:pt>
                <c:pt idx="6">
                  <c:v>Sep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282532.08214285714</c:v>
                </c:pt>
                <c:pt idx="1">
                  <c:v>317443.49225806451</c:v>
                </c:pt>
                <c:pt idx="2">
                  <c:v>328778.76699999999</c:v>
                </c:pt>
                <c:pt idx="3">
                  <c:v>501201.32258064515</c:v>
                </c:pt>
                <c:pt idx="4">
                  <c:v>546518.76666666672</c:v>
                </c:pt>
                <c:pt idx="5">
                  <c:v>558384.38709677418</c:v>
                </c:pt>
                <c:pt idx="6">
                  <c:v>547000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Sheet1!$C$2:$C$8</c15:f>
                <c15:dlblRangeCache>
                  <c:ptCount val="7"/>
                  <c:pt idx="0">
                    <c:v>283K</c:v>
                  </c:pt>
                  <c:pt idx="1">
                    <c:v>317K</c:v>
                  </c:pt>
                  <c:pt idx="2">
                    <c:v>329K</c:v>
                  </c:pt>
                  <c:pt idx="3">
                    <c:v>501K</c:v>
                  </c:pt>
                  <c:pt idx="4">
                    <c:v>547K</c:v>
                  </c:pt>
                  <c:pt idx="5">
                    <c:v>558K</c:v>
                  </c:pt>
                  <c:pt idx="6">
                    <c:v>547K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A0F2-4D7A-82EB-5E01F3D7A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92278176"/>
        <c:axId val="792274240"/>
      </c:barChart>
      <c:catAx>
        <c:axId val="7922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2274240"/>
        <c:crosses val="autoZero"/>
        <c:auto val="1"/>
        <c:lblAlgn val="ctr"/>
        <c:lblOffset val="100"/>
        <c:noMultiLvlLbl val="0"/>
      </c:catAx>
      <c:valAx>
        <c:axId val="792274240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79227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3765341778281E-2"/>
          <c:y val="5.5082266787079809E-2"/>
          <c:w val="0.95484694017720551"/>
          <c:h val="0.77703922454963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Recovery</c:v>
                </c:pt>
              </c:strCache>
            </c:strRef>
          </c:tx>
          <c:spPr>
            <a:solidFill>
              <a:srgbClr val="C01933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336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51-49D8-A0E4-6DCA0F9F1BDE}"/>
              </c:ext>
            </c:extLst>
          </c:dPt>
          <c:dPt>
            <c:idx val="10"/>
            <c:invertIfNegative val="0"/>
            <c:bubble3D val="0"/>
            <c:spPr>
              <a:solidFill>
                <a:srgbClr val="00336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51-49D8-A0E4-6DCA0F9F1BDE}"/>
              </c:ext>
            </c:extLst>
          </c:dPt>
          <c:dPt>
            <c:idx val="15"/>
            <c:invertIfNegative val="0"/>
            <c:bubble3D val="0"/>
            <c:spPr>
              <a:solidFill>
                <a:srgbClr val="00336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1-49D8-A0E4-6DCA0F9F1BDE}"/>
              </c:ext>
            </c:extLst>
          </c:dPt>
          <c:dLbls>
            <c:dLbl>
              <c:idx val="12"/>
              <c:tx>
                <c:rich>
                  <a:bodyPr/>
                  <a:lstStyle/>
                  <a:p>
                    <a:fld id="{E64EEDE0-D4B2-404B-A177-04C28FA7F69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95A-4F5F-8FD4-761CA06714E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0B6E0EC-8CA5-4C6F-BA80-EB17286F16E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95A-4F5F-8FD4-761CA06714E1}"/>
                </c:ext>
              </c:extLst>
            </c:dLbl>
            <c:dLbl>
              <c:idx val="14"/>
              <c:layout>
                <c:manualLayout>
                  <c:x val="-1.3535050172290175E-16"/>
                  <c:y val="1.224050373046218E-2"/>
                </c:manualLayout>
              </c:layout>
              <c:tx>
                <c:rich>
                  <a:bodyPr/>
                  <a:lstStyle/>
                  <a:p>
                    <a:fld id="{5EFF026F-3946-4C45-9F2D-DFEB8A11DE3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95A-4F5F-8FD4-761CA0671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ATL</c:v>
                </c:pt>
                <c:pt idx="1">
                  <c:v>DTW</c:v>
                </c:pt>
                <c:pt idx="2">
                  <c:v>MSP</c:v>
                </c:pt>
                <c:pt idx="3">
                  <c:v>SLC</c:v>
                </c:pt>
                <c:pt idx="4">
                  <c:v>Total</c:v>
                </c:pt>
                <c:pt idx="6">
                  <c:v>BOS</c:v>
                </c:pt>
                <c:pt idx="7">
                  <c:v>NYC</c:v>
                </c:pt>
                <c:pt idx="8">
                  <c:v>LAX</c:v>
                </c:pt>
                <c:pt idx="9">
                  <c:v>SEA</c:v>
                </c:pt>
                <c:pt idx="10">
                  <c:v>Total</c:v>
                </c:pt>
                <c:pt idx="12">
                  <c:v>TATL</c:v>
                </c:pt>
                <c:pt idx="13">
                  <c:v>TPAC</c:v>
                </c:pt>
                <c:pt idx="14">
                  <c:v>LAT</c:v>
                </c:pt>
                <c:pt idx="15">
                  <c:v>INTL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0.83</c:v>
                </c:pt>
                <c:pt idx="1">
                  <c:v>0.74</c:v>
                </c:pt>
                <c:pt idx="2">
                  <c:v>0.77</c:v>
                </c:pt>
                <c:pt idx="3">
                  <c:v>0.99</c:v>
                </c:pt>
                <c:pt idx="4">
                  <c:v>0.82</c:v>
                </c:pt>
                <c:pt idx="6">
                  <c:v>0.82</c:v>
                </c:pt>
                <c:pt idx="7">
                  <c:v>0.72</c:v>
                </c:pt>
                <c:pt idx="8">
                  <c:v>0.86</c:v>
                </c:pt>
                <c:pt idx="9">
                  <c:v>0.88</c:v>
                </c:pt>
                <c:pt idx="10">
                  <c:v>0.85</c:v>
                </c:pt>
                <c:pt idx="12">
                  <c:v>0.46</c:v>
                </c:pt>
                <c:pt idx="13">
                  <c:v>0.25</c:v>
                </c:pt>
                <c:pt idx="14">
                  <c:v>0.98</c:v>
                </c:pt>
                <c:pt idx="1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51-49D8-A0E4-6DCA0F9F1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136872"/>
        <c:axId val="602137528"/>
      </c:barChart>
      <c:catAx>
        <c:axId val="60213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2137528"/>
        <c:crosses val="autoZero"/>
        <c:auto val="1"/>
        <c:lblAlgn val="ctr"/>
        <c:lblOffset val="100"/>
        <c:noMultiLvlLbl val="0"/>
      </c:catAx>
      <c:valAx>
        <c:axId val="602137528"/>
        <c:scaling>
          <c:orientation val="minMax"/>
          <c:max val="1.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0213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5BD70-474E-4D11-9124-661531EFA0D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E6E71-C170-428D-8FD5-FEF2D40FA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0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57667-9357-4EDE-8C11-94DF5CD3F5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9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9A702-4585-EA46-972F-98F35168B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3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5495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51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9983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1551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862863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8711431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128492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TCORG14722_doubledepartures_H_0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Picture 9" descr="Delta_SG_cropped_color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0235"/>
            <a:ext cx="2628053" cy="2377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6"/>
          <a:stretch/>
        </p:blipFill>
        <p:spPr>
          <a:xfrm>
            <a:off x="9390743" y="6010422"/>
            <a:ext cx="2559819" cy="3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9853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_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englam.com/images/logistic_bussine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lta_SG_cropped_color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669117"/>
            <a:ext cx="1314028" cy="1188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63"/>
          <a:stretch/>
        </p:blipFill>
        <p:spPr>
          <a:xfrm>
            <a:off x="10225177" y="6210599"/>
            <a:ext cx="1725384" cy="2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582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161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ta_SG_cropped_color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669117"/>
            <a:ext cx="1314028" cy="1188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8488"/>
          <a:stretch/>
        </p:blipFill>
        <p:spPr>
          <a:xfrm>
            <a:off x="10225177" y="6210599"/>
            <a:ext cx="1725384" cy="25459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80" y="183727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000" cap="all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14859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3"/>
            <a:ext cx="1314028" cy="6857999"/>
          </a:xfrm>
          <a:prstGeom prst="rect">
            <a:avLst/>
          </a:prstGeom>
          <a:solidFill>
            <a:srgbClr val="161F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Delta_SG_cropped_color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669117"/>
            <a:ext cx="1314028" cy="118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0563"/>
          <a:stretch/>
        </p:blipFill>
        <p:spPr>
          <a:xfrm>
            <a:off x="10225177" y="6210597"/>
            <a:ext cx="1725384" cy="246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7F2958-C8C7-4383-8498-22BA0C289233}"/>
              </a:ext>
            </a:extLst>
          </p:cNvPr>
          <p:cNvSpPr txBox="1"/>
          <p:nvPr userDrawn="1"/>
        </p:nvSpPr>
        <p:spPr>
          <a:xfrm>
            <a:off x="1708727" y="1533237"/>
            <a:ext cx="986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Point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Point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Point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45E05-822C-43AA-BFD7-E72632384C4F}"/>
              </a:ext>
            </a:extLst>
          </p:cNvPr>
          <p:cNvSpPr txBox="1"/>
          <p:nvPr userDrawn="1"/>
        </p:nvSpPr>
        <p:spPr>
          <a:xfrm>
            <a:off x="1491177" y="253219"/>
            <a:ext cx="100161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aseline="0">
                <a:solidFill>
                  <a:srgbClr val="003366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0590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77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7"/>
          <a:stretch/>
        </p:blipFill>
        <p:spPr>
          <a:xfrm>
            <a:off x="10225177" y="6210597"/>
            <a:ext cx="1725384" cy="23742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6200000">
            <a:off x="5491403" y="-5491400"/>
            <a:ext cx="1209203" cy="12192000"/>
          </a:xfrm>
          <a:prstGeom prst="rect">
            <a:avLst/>
          </a:prstGeom>
          <a:solidFill>
            <a:srgbClr val="161F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Delta_SG_cropped_color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321"/>
            <a:ext cx="1314028" cy="1188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2B2069-1155-40D1-9250-442913379282}"/>
              </a:ext>
            </a:extLst>
          </p:cNvPr>
          <p:cNvSpPr txBox="1"/>
          <p:nvPr userDrawn="1"/>
        </p:nvSpPr>
        <p:spPr>
          <a:xfrm>
            <a:off x="1491177" y="253219"/>
            <a:ext cx="100161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aseline="0">
                <a:solidFill>
                  <a:schemeClr val="bg1"/>
                </a:solidFill>
              </a:rPr>
              <a:t>Headline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FA2E9-CC8E-4DCF-9956-D920DA4800F6}"/>
              </a:ext>
            </a:extLst>
          </p:cNvPr>
          <p:cNvSpPr txBox="1"/>
          <p:nvPr userDrawn="1"/>
        </p:nvSpPr>
        <p:spPr>
          <a:xfrm>
            <a:off x="572655" y="1533237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Point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Point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Point </a:t>
            </a:r>
          </a:p>
        </p:txBody>
      </p:sp>
    </p:spTree>
    <p:extLst>
      <p:ext uri="{BB962C8B-B14F-4D97-AF65-F5344CB8AC3E}">
        <p14:creationId xmlns:p14="http://schemas.microsoft.com/office/powerpoint/2010/main" val="266694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7"/>
          <a:stretch/>
        </p:blipFill>
        <p:spPr>
          <a:xfrm>
            <a:off x="10225177" y="6210597"/>
            <a:ext cx="1725384" cy="23742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6200000">
            <a:off x="5491403" y="-5491400"/>
            <a:ext cx="1209203" cy="12192000"/>
          </a:xfrm>
          <a:prstGeom prst="rect">
            <a:avLst/>
          </a:prstGeom>
          <a:solidFill>
            <a:srgbClr val="161F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Delta_SG_cropped_color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321"/>
            <a:ext cx="1314028" cy="11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5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DL/JV-5wa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115_737A2A_stillsgrabs-0003331-v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Delta_SG_cropped_color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0235"/>
            <a:ext cx="2628053" cy="2377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9390743" y="6010422"/>
            <a:ext cx="2559819" cy="3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893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DL/JV-5wa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lta_SG_cropped_color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0235"/>
            <a:ext cx="2628053" cy="2377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2"/>
          <a:stretch/>
        </p:blipFill>
        <p:spPr>
          <a:xfrm>
            <a:off x="9390743" y="6010421"/>
            <a:ext cx="2559819" cy="3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30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506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40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44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693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119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4185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32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5EBD-F323-485D-8F2C-26B3983BFED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6041-BD12-45FE-9229-0BBA1D8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5264E"/>
            </a:gs>
            <a:gs pos="0">
              <a:srgbClr val="060A17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ransition spd="slow">
    <p:push dir="u"/>
  </p:transition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CF9D7D7-BE98-4758-BD76-B086981E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57" y="1470454"/>
            <a:ext cx="6729086" cy="522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7DDE64-D5AD-4347-96B7-A1524D234C7B}"/>
              </a:ext>
            </a:extLst>
          </p:cNvPr>
          <p:cNvSpPr/>
          <p:nvPr/>
        </p:nvSpPr>
        <p:spPr>
          <a:xfrm>
            <a:off x="133350" y="114299"/>
            <a:ext cx="11925300" cy="6629400"/>
          </a:xfrm>
          <a:prstGeom prst="rect">
            <a:avLst/>
          </a:prstGeom>
          <a:noFill/>
          <a:ln w="762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BFFB1-B943-42CF-ACA8-D2BD0699CDE7}"/>
              </a:ext>
            </a:extLst>
          </p:cNvPr>
          <p:cNvSpPr txBox="1"/>
          <p:nvPr/>
        </p:nvSpPr>
        <p:spPr>
          <a:xfrm>
            <a:off x="97757" y="61739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2021 GAA Annual Conference &amp; Expo | St. Simons Island, GA | Sept 29 – Oct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A3CD4-5FEF-4CAA-A1F3-248496064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1836">
            <a:off x="229165" y="386177"/>
            <a:ext cx="3390751" cy="1096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B950EF-77EA-43D7-951E-3C8BB5B27E01}"/>
              </a:ext>
            </a:extLst>
          </p:cNvPr>
          <p:cNvSpPr txBox="1"/>
          <p:nvPr/>
        </p:nvSpPr>
        <p:spPr>
          <a:xfrm>
            <a:off x="448491" y="1973681"/>
            <a:ext cx="1129501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Session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Delta Network Planning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Taylor Morris, Delta Airlines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3581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3474D-0DB0-4646-BC5B-413569CE75AF}"/>
              </a:ext>
            </a:extLst>
          </p:cNvPr>
          <p:cNvSpPr txBox="1"/>
          <p:nvPr/>
        </p:nvSpPr>
        <p:spPr>
          <a:xfrm>
            <a:off x="729671" y="1531918"/>
            <a:ext cx="10751128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 Annual Georgia Airports Association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58459-6C02-4330-8DC6-93914BD78CBE}"/>
              </a:ext>
            </a:extLst>
          </p:cNvPr>
          <p:cNvSpPr txBox="1"/>
          <p:nvPr/>
        </p:nvSpPr>
        <p:spPr>
          <a:xfrm>
            <a:off x="2428725" y="3209121"/>
            <a:ext cx="733455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Taylor Morris – General Manager, Domestic Network Planning</a:t>
            </a:r>
          </a:p>
        </p:txBody>
      </p:sp>
    </p:spTree>
    <p:extLst>
      <p:ext uri="{BB962C8B-B14F-4D97-AF65-F5344CB8AC3E}">
        <p14:creationId xmlns:p14="http://schemas.microsoft.com/office/powerpoint/2010/main" val="42925563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FF382-EEFA-4D07-B527-A5EE1F4AF8B7}"/>
              </a:ext>
            </a:extLst>
          </p:cNvPr>
          <p:cNvSpPr txBox="1"/>
          <p:nvPr/>
        </p:nvSpPr>
        <p:spPr>
          <a:xfrm>
            <a:off x="1490132" y="254001"/>
            <a:ext cx="10618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 Recovery Reached 80% this Summer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6E59E-C317-46B7-8E04-73E8E9EB24F1}"/>
              </a:ext>
            </a:extLst>
          </p:cNvPr>
          <p:cNvSpPr txBox="1"/>
          <p:nvPr/>
        </p:nvSpPr>
        <p:spPr>
          <a:xfrm>
            <a:off x="400958" y="6501153"/>
            <a:ext cx="2277533" cy="3271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 TSA Throughput (DOW adjusted)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0A5A55-1E6B-4C8D-B6C6-FD6DBB7F2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2" y="2295834"/>
          <a:ext cx="8686797" cy="377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8871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FF382-EEFA-4D07-B527-A5EE1F4AF8B7}"/>
              </a:ext>
            </a:extLst>
          </p:cNvPr>
          <p:cNvSpPr txBox="1"/>
          <p:nvPr/>
        </p:nvSpPr>
        <p:spPr>
          <a:xfrm>
            <a:off x="1490133" y="254001"/>
            <a:ext cx="1070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Delta Continues to Restore Capacity to Match Demand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91F8C-048D-43FA-B5C6-A004AFDAE87E}"/>
              </a:ext>
            </a:extLst>
          </p:cNvPr>
          <p:cNvSpPr txBox="1"/>
          <p:nvPr/>
        </p:nvSpPr>
        <p:spPr>
          <a:xfrm>
            <a:off x="650397" y="1412400"/>
            <a:ext cx="11338403" cy="1026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Delta continues to restore capacity in line with demand; seats this summer are over 80% restored vs. 2019  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Rebuild initially focused around core hubs and Domestic &amp; Latin leisure destinations, with focus shifting to business markets this Fall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FD509F-7C1A-45FE-AF34-22A5104C0D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6828" y="2431440"/>
          <a:ext cx="10067925" cy="306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6E6C8B61-11FD-483B-AB10-FB8CA89C638E}"/>
              </a:ext>
            </a:extLst>
          </p:cNvPr>
          <p:cNvGraphicFramePr>
            <a:graphicFrameLocks noGrp="1"/>
          </p:cNvGraphicFramePr>
          <p:nvPr/>
        </p:nvGraphicFramePr>
        <p:xfrm>
          <a:off x="1480933" y="5591356"/>
          <a:ext cx="9771272" cy="608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896">
                  <a:extLst>
                    <a:ext uri="{9D8B030D-6E8A-4147-A177-3AD203B41FA5}">
                      <a16:colId xmlns:a16="http://schemas.microsoft.com/office/drawing/2014/main" val="1924389636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577550800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271498536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2055889286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3961259248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3789548089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4149332498"/>
                    </a:ext>
                  </a:extLst>
                </a:gridCol>
              </a:tblGrid>
              <a:tr h="202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388874"/>
                  </a:ext>
                </a:extLst>
              </a:tr>
              <a:tr h="202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731118"/>
                  </a:ext>
                </a:extLst>
              </a:tr>
              <a:tr h="202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3873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1C1269-C3D2-49A7-B641-FAC50E78F062}"/>
              </a:ext>
            </a:extLst>
          </p:cNvPr>
          <p:cNvSpPr txBox="1"/>
          <p:nvPr/>
        </p:nvSpPr>
        <p:spPr>
          <a:xfrm>
            <a:off x="228599" y="6516289"/>
            <a:ext cx="2277533" cy="3271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 OAG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A71ACA-D1D9-41D0-ACA7-E710192910DF}"/>
              </a:ext>
            </a:extLst>
          </p:cNvPr>
          <p:cNvCxnSpPr>
            <a:cxnSpLocks/>
          </p:cNvCxnSpPr>
          <p:nvPr/>
        </p:nvCxnSpPr>
        <p:spPr>
          <a:xfrm flipV="1">
            <a:off x="2685395" y="4271633"/>
            <a:ext cx="438151" cy="215985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D96197-9CDC-4B11-96F6-9C4F1107B82B}"/>
              </a:ext>
            </a:extLst>
          </p:cNvPr>
          <p:cNvCxnSpPr>
            <a:cxnSpLocks/>
          </p:cNvCxnSpPr>
          <p:nvPr/>
        </p:nvCxnSpPr>
        <p:spPr>
          <a:xfrm flipV="1">
            <a:off x="4084677" y="4185169"/>
            <a:ext cx="438151" cy="215985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5F5F85-CDD2-4C63-BC64-45398953988E}"/>
              </a:ext>
            </a:extLst>
          </p:cNvPr>
          <p:cNvCxnSpPr>
            <a:cxnSpLocks/>
          </p:cNvCxnSpPr>
          <p:nvPr/>
        </p:nvCxnSpPr>
        <p:spPr>
          <a:xfrm flipV="1">
            <a:off x="5456862" y="3582974"/>
            <a:ext cx="438151" cy="215985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AE1228-5976-401D-A2EE-61C8EF10401E}"/>
              </a:ext>
            </a:extLst>
          </p:cNvPr>
          <p:cNvCxnSpPr>
            <a:cxnSpLocks/>
          </p:cNvCxnSpPr>
          <p:nvPr/>
        </p:nvCxnSpPr>
        <p:spPr>
          <a:xfrm flipV="1">
            <a:off x="6835911" y="3401570"/>
            <a:ext cx="438151" cy="215985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861E21-46F4-4EEF-BC1E-6E57AD0D44BB}"/>
              </a:ext>
            </a:extLst>
          </p:cNvPr>
          <p:cNvCxnSpPr>
            <a:cxnSpLocks/>
          </p:cNvCxnSpPr>
          <p:nvPr/>
        </p:nvCxnSpPr>
        <p:spPr>
          <a:xfrm flipV="1">
            <a:off x="8232798" y="3316610"/>
            <a:ext cx="438151" cy="215985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1B0A151-4BD5-4F07-A0D8-581607A60AAF}"/>
              </a:ext>
            </a:extLst>
          </p:cNvPr>
          <p:cNvSpPr txBox="1"/>
          <p:nvPr/>
        </p:nvSpPr>
        <p:spPr>
          <a:xfrm>
            <a:off x="2580619" y="4047762"/>
            <a:ext cx="59055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269EF7-8EEB-4F0E-B89B-236072CC1CD0}"/>
              </a:ext>
            </a:extLst>
          </p:cNvPr>
          <p:cNvSpPr txBox="1"/>
          <p:nvPr/>
        </p:nvSpPr>
        <p:spPr>
          <a:xfrm>
            <a:off x="3954499" y="3964232"/>
            <a:ext cx="59055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F02A0-5F88-4F42-A826-2D04F69AD7F0}"/>
              </a:ext>
            </a:extLst>
          </p:cNvPr>
          <p:cNvSpPr txBox="1"/>
          <p:nvPr/>
        </p:nvSpPr>
        <p:spPr>
          <a:xfrm>
            <a:off x="5352083" y="3394730"/>
            <a:ext cx="59055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+52%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C47E3-6142-4516-949C-6651641273B4}"/>
              </a:ext>
            </a:extLst>
          </p:cNvPr>
          <p:cNvSpPr txBox="1"/>
          <p:nvPr/>
        </p:nvSpPr>
        <p:spPr>
          <a:xfrm>
            <a:off x="6731133" y="3173400"/>
            <a:ext cx="59055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+9%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7CB91B-A559-4DF6-B75D-26E854166F10}"/>
              </a:ext>
            </a:extLst>
          </p:cNvPr>
          <p:cNvSpPr txBox="1"/>
          <p:nvPr/>
        </p:nvSpPr>
        <p:spPr>
          <a:xfrm>
            <a:off x="8147069" y="3100254"/>
            <a:ext cx="59055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+2%</a:t>
            </a:r>
          </a:p>
        </p:txBody>
      </p:sp>
      <p:graphicFrame>
        <p:nvGraphicFramePr>
          <p:cNvPr id="28" name="Table 8">
            <a:extLst>
              <a:ext uri="{FF2B5EF4-FFF2-40B4-BE49-F238E27FC236}">
                <a16:creationId xmlns:a16="http://schemas.microsoft.com/office/drawing/2014/main" id="{9A8753A5-C222-44F3-A17A-F59BD513390B}"/>
              </a:ext>
            </a:extLst>
          </p:cNvPr>
          <p:cNvGraphicFramePr>
            <a:graphicFrameLocks noGrp="1"/>
          </p:cNvGraphicFramePr>
          <p:nvPr/>
        </p:nvGraphicFramePr>
        <p:xfrm>
          <a:off x="161932" y="5589811"/>
          <a:ext cx="1253825" cy="608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825">
                  <a:extLst>
                    <a:ext uri="{9D8B030D-6E8A-4147-A177-3AD203B41FA5}">
                      <a16:colId xmlns:a16="http://schemas.microsoft.com/office/drawing/2014/main" val="2307104480"/>
                    </a:ext>
                  </a:extLst>
                </a:gridCol>
              </a:tblGrid>
              <a:tr h="608056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Recovered</a:t>
                      </a:r>
                    </a:p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Seats</a:t>
                      </a:r>
                    </a:p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 2019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388874"/>
                  </a:ext>
                </a:extLst>
              </a:tr>
            </a:tbl>
          </a:graphicData>
        </a:graphic>
      </p:graphicFrame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71E67B8F-EAEF-4FE7-94F0-3827682E810A}"/>
              </a:ext>
            </a:extLst>
          </p:cNvPr>
          <p:cNvGraphicFramePr>
            <a:graphicFrameLocks noGrp="1"/>
          </p:cNvGraphicFramePr>
          <p:nvPr/>
        </p:nvGraphicFramePr>
        <p:xfrm>
          <a:off x="1159281" y="5794105"/>
          <a:ext cx="839736" cy="17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36">
                  <a:extLst>
                    <a:ext uri="{9D8B030D-6E8A-4147-A177-3AD203B41FA5}">
                      <a16:colId xmlns:a16="http://schemas.microsoft.com/office/drawing/2014/main" val="2307104480"/>
                    </a:ext>
                  </a:extLst>
                </a:gridCol>
              </a:tblGrid>
              <a:tr h="179300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388874"/>
                  </a:ext>
                </a:extLst>
              </a:tr>
            </a:tbl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DAE00B25-1CE0-4E43-AEC0-C8AF46A11597}"/>
              </a:ext>
            </a:extLst>
          </p:cNvPr>
          <p:cNvGraphicFramePr>
            <a:graphicFrameLocks noGrp="1"/>
          </p:cNvGraphicFramePr>
          <p:nvPr/>
        </p:nvGraphicFramePr>
        <p:xfrm>
          <a:off x="1159281" y="5998397"/>
          <a:ext cx="839736" cy="17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36">
                  <a:extLst>
                    <a:ext uri="{9D8B030D-6E8A-4147-A177-3AD203B41FA5}">
                      <a16:colId xmlns:a16="http://schemas.microsoft.com/office/drawing/2014/main" val="2307104480"/>
                    </a:ext>
                  </a:extLst>
                </a:gridCol>
              </a:tblGrid>
              <a:tr h="179300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388874"/>
                  </a:ext>
                </a:extLst>
              </a:tr>
            </a:tbl>
          </a:graphicData>
        </a:graphic>
      </p:graphicFrame>
      <p:graphicFrame>
        <p:nvGraphicFramePr>
          <p:cNvPr id="26" name="Table 8">
            <a:extLst>
              <a:ext uri="{FF2B5EF4-FFF2-40B4-BE49-F238E27FC236}">
                <a16:creationId xmlns:a16="http://schemas.microsoft.com/office/drawing/2014/main" id="{61B97882-EA19-4EF8-862C-9AE270ED70F8}"/>
              </a:ext>
            </a:extLst>
          </p:cNvPr>
          <p:cNvGraphicFramePr>
            <a:graphicFrameLocks noGrp="1"/>
          </p:cNvGraphicFramePr>
          <p:nvPr/>
        </p:nvGraphicFramePr>
        <p:xfrm>
          <a:off x="1159281" y="5589811"/>
          <a:ext cx="839736" cy="17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36">
                  <a:extLst>
                    <a:ext uri="{9D8B030D-6E8A-4147-A177-3AD203B41FA5}">
                      <a16:colId xmlns:a16="http://schemas.microsoft.com/office/drawing/2014/main" val="2307104480"/>
                    </a:ext>
                  </a:extLst>
                </a:gridCol>
              </a:tblGrid>
              <a:tr h="179300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38887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41E2F0C-42C3-49B4-82B5-065D986D4D4F}"/>
              </a:ext>
            </a:extLst>
          </p:cNvPr>
          <p:cNvSpPr txBox="1"/>
          <p:nvPr/>
        </p:nvSpPr>
        <p:spPr>
          <a:xfrm>
            <a:off x="5313156" y="3879759"/>
            <a:ext cx="672689" cy="492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 seat block lifted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462B10-E26D-4223-A194-709541731EA6}"/>
              </a:ext>
            </a:extLst>
          </p:cNvPr>
          <p:cNvCxnSpPr>
            <a:cxnSpLocks/>
          </p:cNvCxnSpPr>
          <p:nvPr/>
        </p:nvCxnSpPr>
        <p:spPr>
          <a:xfrm>
            <a:off x="9586061" y="3273423"/>
            <a:ext cx="527567" cy="117775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09668F0-C8F9-4432-BE25-0D35DD553D7B}"/>
              </a:ext>
            </a:extLst>
          </p:cNvPr>
          <p:cNvSpPr txBox="1"/>
          <p:nvPr/>
        </p:nvSpPr>
        <p:spPr>
          <a:xfrm>
            <a:off x="9532523" y="3027002"/>
            <a:ext cx="59055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(2%)</a:t>
            </a:r>
          </a:p>
        </p:txBody>
      </p:sp>
    </p:spTree>
    <p:extLst>
      <p:ext uri="{BB962C8B-B14F-4D97-AF65-F5344CB8AC3E}">
        <p14:creationId xmlns:p14="http://schemas.microsoft.com/office/powerpoint/2010/main" val="15558193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FF382-EEFA-4D07-B527-A5EE1F4AF8B7}"/>
              </a:ext>
            </a:extLst>
          </p:cNvPr>
          <p:cNvSpPr txBox="1"/>
          <p:nvPr/>
        </p:nvSpPr>
        <p:spPr>
          <a:xfrm>
            <a:off x="1490133" y="254001"/>
            <a:ext cx="10508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Delta Rebuild Focuses on Hub Connectivity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47A3C-29F6-4589-8D2E-33A8A3241701}"/>
              </a:ext>
            </a:extLst>
          </p:cNvPr>
          <p:cNvSpPr txBox="1"/>
          <p:nvPr/>
        </p:nvSpPr>
        <p:spPr>
          <a:xfrm>
            <a:off x="650397" y="1412400"/>
            <a:ext cx="11338403" cy="176686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Delta’s Core Hubs are the financial engine of the company and were first priority for network rebuild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Northeast recovery will accelerate this Fall as business demand returns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Long-haul international demand still limited as travel restrictions remain in many countries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57E6AF-2308-4E54-A063-3321FAD9A9BA}"/>
              </a:ext>
            </a:extLst>
          </p:cNvPr>
          <p:cNvGraphicFramePr/>
          <p:nvPr/>
        </p:nvGraphicFramePr>
        <p:xfrm>
          <a:off x="1391971" y="3089905"/>
          <a:ext cx="9174428" cy="276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59B7635-4477-47A0-8EF5-89996B57AE6A}"/>
              </a:ext>
            </a:extLst>
          </p:cNvPr>
          <p:cNvSpPr txBox="1"/>
          <p:nvPr/>
        </p:nvSpPr>
        <p:spPr>
          <a:xfrm>
            <a:off x="1974400" y="2869811"/>
            <a:ext cx="2170771" cy="3447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Hubs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BD461-70F4-4D7F-82A9-D5D7E6B9237F}"/>
              </a:ext>
            </a:extLst>
          </p:cNvPr>
          <p:cNvSpPr txBox="1"/>
          <p:nvPr/>
        </p:nvSpPr>
        <p:spPr>
          <a:xfrm>
            <a:off x="4970055" y="2869811"/>
            <a:ext cx="2699087" cy="3447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Coastal Hubs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062DE-0627-4022-AE01-913917B1962E}"/>
              </a:ext>
            </a:extLst>
          </p:cNvPr>
          <p:cNvSpPr txBox="1"/>
          <p:nvPr/>
        </p:nvSpPr>
        <p:spPr>
          <a:xfrm>
            <a:off x="8582655" y="2869811"/>
            <a:ext cx="1583968" cy="3447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1AA8513F-B661-4AB6-BA79-D9A4C8A04A2C}"/>
              </a:ext>
            </a:extLst>
          </p:cNvPr>
          <p:cNvGraphicFramePr>
            <a:graphicFrameLocks noGrp="1"/>
          </p:cNvGraphicFramePr>
          <p:nvPr/>
        </p:nvGraphicFramePr>
        <p:xfrm>
          <a:off x="1141790" y="5811249"/>
          <a:ext cx="9304636" cy="6502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47332">
                  <a:extLst>
                    <a:ext uri="{9D8B030D-6E8A-4147-A177-3AD203B41FA5}">
                      <a16:colId xmlns:a16="http://schemas.microsoft.com/office/drawing/2014/main" val="243035195"/>
                    </a:ext>
                  </a:extLst>
                </a:gridCol>
                <a:gridCol w="468535">
                  <a:extLst>
                    <a:ext uri="{9D8B030D-6E8A-4147-A177-3AD203B41FA5}">
                      <a16:colId xmlns:a16="http://schemas.microsoft.com/office/drawing/2014/main" val="3184433974"/>
                    </a:ext>
                  </a:extLst>
                </a:gridCol>
                <a:gridCol w="576309">
                  <a:extLst>
                    <a:ext uri="{9D8B030D-6E8A-4147-A177-3AD203B41FA5}">
                      <a16:colId xmlns:a16="http://schemas.microsoft.com/office/drawing/2014/main" val="4082414732"/>
                    </a:ext>
                  </a:extLst>
                </a:gridCol>
                <a:gridCol w="547005">
                  <a:extLst>
                    <a:ext uri="{9D8B030D-6E8A-4147-A177-3AD203B41FA5}">
                      <a16:colId xmlns:a16="http://schemas.microsoft.com/office/drawing/2014/main" val="4227695567"/>
                    </a:ext>
                  </a:extLst>
                </a:gridCol>
                <a:gridCol w="597471">
                  <a:extLst>
                    <a:ext uri="{9D8B030D-6E8A-4147-A177-3AD203B41FA5}">
                      <a16:colId xmlns:a16="http://schemas.microsoft.com/office/drawing/2014/main" val="3796212496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324133550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3288629943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3892207033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1144509400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2005729508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1033002916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637860397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633059596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1329427950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2669995853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665985098"/>
                    </a:ext>
                  </a:extLst>
                </a:gridCol>
                <a:gridCol w="547332">
                  <a:extLst>
                    <a:ext uri="{9D8B030D-6E8A-4147-A177-3AD203B41FA5}">
                      <a16:colId xmlns:a16="http://schemas.microsoft.com/office/drawing/2014/main" val="175491562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l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1,705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3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3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16004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0042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6834042-49D3-4E33-BA56-40C218E08E68}"/>
              </a:ext>
            </a:extLst>
          </p:cNvPr>
          <p:cNvSpPr txBox="1"/>
          <p:nvPr/>
        </p:nvSpPr>
        <p:spPr>
          <a:xfrm rot="16200000">
            <a:off x="-61789" y="4182092"/>
            <a:ext cx="2815896" cy="3447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Recovered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26132-02FE-413F-A908-6ACED1817BC1}"/>
              </a:ext>
            </a:extLst>
          </p:cNvPr>
          <p:cNvCxnSpPr>
            <a:cxnSpLocks/>
          </p:cNvCxnSpPr>
          <p:nvPr/>
        </p:nvCxnSpPr>
        <p:spPr>
          <a:xfrm>
            <a:off x="1628080" y="5777461"/>
            <a:ext cx="878592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12F2C8-A821-4355-87C5-42946237A29C}"/>
              </a:ext>
            </a:extLst>
          </p:cNvPr>
          <p:cNvSpPr txBox="1"/>
          <p:nvPr/>
        </p:nvSpPr>
        <p:spPr>
          <a:xfrm>
            <a:off x="441207" y="6495277"/>
            <a:ext cx="3264019" cy="175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Core &amp; Costal hub Dept. include INTL departures (rounded to nearest 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77C439-FDFD-4235-9C46-7E3F061F4566}"/>
              </a:ext>
            </a:extLst>
          </p:cNvPr>
          <p:cNvSpPr txBox="1"/>
          <p:nvPr/>
        </p:nvSpPr>
        <p:spPr>
          <a:xfrm>
            <a:off x="441207" y="6534374"/>
            <a:ext cx="2616028" cy="3271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Diio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 for October peak-day (10/14/2021)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1C9EBB-78E6-48F3-9BB1-5480C50780B7}"/>
              </a:ext>
            </a:extLst>
          </p:cNvPr>
          <p:cNvCxnSpPr/>
          <p:nvPr/>
        </p:nvCxnSpPr>
        <p:spPr>
          <a:xfrm>
            <a:off x="1577281" y="4952866"/>
            <a:ext cx="0" cy="409575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3C9FE6-72C2-4268-B99A-09618B210536}"/>
              </a:ext>
            </a:extLst>
          </p:cNvPr>
          <p:cNvSpPr txBox="1"/>
          <p:nvPr/>
        </p:nvSpPr>
        <p:spPr>
          <a:xfrm>
            <a:off x="1485685" y="2541623"/>
            <a:ext cx="9240199" cy="3447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2021 Seats Recovered vs.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4CFD48-8546-4E45-9897-AB02CC840F6A}"/>
              </a:ext>
            </a:extLst>
          </p:cNvPr>
          <p:cNvSpPr txBox="1"/>
          <p:nvPr/>
        </p:nvSpPr>
        <p:spPr>
          <a:xfrm>
            <a:off x="-30431" y="5811249"/>
            <a:ext cx="2170771" cy="3447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Depts</a:t>
            </a:r>
          </a:p>
        </p:txBody>
      </p:sp>
    </p:spTree>
    <p:extLst>
      <p:ext uri="{BB962C8B-B14F-4D97-AF65-F5344CB8AC3E}">
        <p14:creationId xmlns:p14="http://schemas.microsoft.com/office/powerpoint/2010/main" val="30154570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FF382-EEFA-4D07-B527-A5EE1F4AF8B7}"/>
              </a:ext>
            </a:extLst>
          </p:cNvPr>
          <p:cNvSpPr txBox="1"/>
          <p:nvPr/>
        </p:nvSpPr>
        <p:spPr>
          <a:xfrm>
            <a:off x="1490132" y="140779"/>
            <a:ext cx="1070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Connecting Georgia to the World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2B2CC5-85A4-495B-9643-B7EB1F3DEF7F}"/>
              </a:ext>
            </a:extLst>
          </p:cNvPr>
          <p:cNvSpPr txBox="1"/>
          <p:nvPr/>
        </p:nvSpPr>
        <p:spPr>
          <a:xfrm>
            <a:off x="590551" y="2385149"/>
            <a:ext cx="5944764" cy="283205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Delta's service to Georgia airports are ~85% restored in October 2021 compared to October 2019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Delta serves over 200 destinations to over 35 countries spanning five continents via ATL, offering one stop service to the world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Looking ahead to summer 2022, Delta’s Georgia network is planned to be ~95% restored compared to summer 2019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63181D-7549-4277-BACE-E1DD61DC75F8}"/>
              </a:ext>
            </a:extLst>
          </p:cNvPr>
          <p:cNvGrpSpPr/>
          <p:nvPr/>
        </p:nvGrpSpPr>
        <p:grpSpPr>
          <a:xfrm>
            <a:off x="7091078" y="1747779"/>
            <a:ext cx="4165231" cy="4094803"/>
            <a:chOff x="5062814" y="1364622"/>
            <a:chExt cx="3123923" cy="3071102"/>
          </a:xfrm>
        </p:grpSpPr>
        <p:sp>
          <p:nvSpPr>
            <p:cNvPr id="60" name="Freeform 229">
              <a:extLst>
                <a:ext uri="{FF2B5EF4-FFF2-40B4-BE49-F238E27FC236}">
                  <a16:creationId xmlns:a16="http://schemas.microsoft.com/office/drawing/2014/main" id="{E0141F52-DD86-4861-80AD-B8A11396BCA5}"/>
                </a:ext>
              </a:extLst>
            </p:cNvPr>
            <p:cNvSpPr>
              <a:spLocks noChangeAspect="1"/>
            </p:cNvSpPr>
            <p:nvPr/>
          </p:nvSpPr>
          <p:spPr bwMode="auto">
            <a:xfrm rot="360000">
              <a:off x="5062814" y="1364622"/>
              <a:ext cx="3123923" cy="306454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12" y="37"/>
                </a:cxn>
                <a:cxn ang="0">
                  <a:pos x="411" y="194"/>
                </a:cxn>
                <a:cxn ang="0">
                  <a:pos x="464" y="267"/>
                </a:cxn>
                <a:cxn ang="0">
                  <a:pos x="451" y="328"/>
                </a:cxn>
                <a:cxn ang="0">
                  <a:pos x="438" y="412"/>
                </a:cxn>
                <a:cxn ang="0">
                  <a:pos x="385" y="412"/>
                </a:cxn>
                <a:cxn ang="0">
                  <a:pos x="385" y="449"/>
                </a:cxn>
                <a:cxn ang="0">
                  <a:pos x="119" y="449"/>
                </a:cxn>
                <a:cxn ang="0">
                  <a:pos x="93" y="424"/>
                </a:cxn>
                <a:cxn ang="0">
                  <a:pos x="93" y="364"/>
                </a:cxn>
                <a:cxn ang="0">
                  <a:pos x="80" y="267"/>
                </a:cxn>
                <a:cxn ang="0">
                  <a:pos x="0" y="25"/>
                </a:cxn>
                <a:cxn ang="0">
                  <a:pos x="119" y="12"/>
                </a:cxn>
                <a:cxn ang="0">
                  <a:pos x="226" y="0"/>
                </a:cxn>
              </a:cxnLst>
              <a:rect l="0" t="0" r="r" b="b"/>
              <a:pathLst>
                <a:path w="464" h="449">
                  <a:moveTo>
                    <a:pt x="226" y="0"/>
                  </a:moveTo>
                  <a:lnTo>
                    <a:pt x="212" y="37"/>
                  </a:lnTo>
                  <a:lnTo>
                    <a:pt x="411" y="194"/>
                  </a:lnTo>
                  <a:lnTo>
                    <a:pt x="464" y="267"/>
                  </a:lnTo>
                  <a:lnTo>
                    <a:pt x="451" y="328"/>
                  </a:lnTo>
                  <a:lnTo>
                    <a:pt x="438" y="412"/>
                  </a:lnTo>
                  <a:lnTo>
                    <a:pt x="385" y="412"/>
                  </a:lnTo>
                  <a:lnTo>
                    <a:pt x="385" y="449"/>
                  </a:lnTo>
                  <a:lnTo>
                    <a:pt x="119" y="449"/>
                  </a:lnTo>
                  <a:lnTo>
                    <a:pt x="93" y="424"/>
                  </a:lnTo>
                  <a:lnTo>
                    <a:pt x="93" y="364"/>
                  </a:lnTo>
                  <a:lnTo>
                    <a:pt x="80" y="267"/>
                  </a:lnTo>
                  <a:lnTo>
                    <a:pt x="0" y="25"/>
                  </a:lnTo>
                  <a:lnTo>
                    <a:pt x="119" y="1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CB542F3-EAC1-4281-9C8D-2F453C9B3068}"/>
                </a:ext>
              </a:extLst>
            </p:cNvPr>
            <p:cNvSpPr txBox="1"/>
            <p:nvPr/>
          </p:nvSpPr>
          <p:spPr>
            <a:xfrm>
              <a:off x="5816769" y="2361740"/>
              <a:ext cx="444737" cy="307825"/>
            </a:xfrm>
            <a:prstGeom prst="rect">
              <a:avLst/>
            </a:prstGeom>
            <a:noFill/>
          </p:spPr>
          <p:txBody>
            <a:bodyPr wrap="none" lIns="121920" tIns="60960" rIns="121920" bIns="60960" rtlCol="0" anchor="t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ATL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A3FAD2E-FB75-4716-A355-9D94F32D4D6C}"/>
                </a:ext>
              </a:extLst>
            </p:cNvPr>
            <p:cNvSpPr txBox="1"/>
            <p:nvPr/>
          </p:nvSpPr>
          <p:spPr>
            <a:xfrm>
              <a:off x="5770986" y="3096691"/>
              <a:ext cx="433051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CSG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FF10E68-E1DD-49E0-ADA4-AB50A91163E3}"/>
                </a:ext>
              </a:extLst>
            </p:cNvPr>
            <p:cNvSpPr txBox="1"/>
            <p:nvPr/>
          </p:nvSpPr>
          <p:spPr>
            <a:xfrm>
              <a:off x="6209237" y="3634379"/>
              <a:ext cx="43651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474CE8-DC01-4DAF-B3D2-3633CDD43684}"/>
                </a:ext>
              </a:extLst>
            </p:cNvPr>
            <p:cNvSpPr txBox="1"/>
            <p:nvPr/>
          </p:nvSpPr>
          <p:spPr>
            <a:xfrm>
              <a:off x="6355160" y="4136559"/>
              <a:ext cx="433051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VLD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872C2BB-BAF2-4224-8B8D-8F1C85B99F5C}"/>
                </a:ext>
              </a:extLst>
            </p:cNvPr>
            <p:cNvSpPr txBox="1"/>
            <p:nvPr/>
          </p:nvSpPr>
          <p:spPr>
            <a:xfrm>
              <a:off x="7291857" y="3825136"/>
              <a:ext cx="46070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BQK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8281093-6590-43AC-94FF-649D5D04368F}"/>
                </a:ext>
              </a:extLst>
            </p:cNvPr>
            <p:cNvSpPr txBox="1"/>
            <p:nvPr/>
          </p:nvSpPr>
          <p:spPr>
            <a:xfrm>
              <a:off x="7499123" y="3057308"/>
              <a:ext cx="427666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SAV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7461197-4D05-4269-A70C-7CDA9FCE1016}"/>
                </a:ext>
              </a:extLst>
            </p:cNvPr>
            <p:cNvSpPr txBox="1"/>
            <p:nvPr/>
          </p:nvSpPr>
          <p:spPr>
            <a:xfrm>
              <a:off x="7103114" y="2488071"/>
              <a:ext cx="445267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AGS</a:t>
              </a:r>
            </a:p>
          </p:txBody>
        </p:sp>
        <p:pic>
          <p:nvPicPr>
            <p:cNvPr id="19" name="Picture 36" descr="「delta widget」の画像検索結果">
              <a:extLst>
                <a:ext uri="{FF2B5EF4-FFF2-40B4-BE49-F238E27FC236}">
                  <a16:creationId xmlns:a16="http://schemas.microsoft.com/office/drawing/2014/main" id="{87C707D0-93E8-4BC7-9A41-F79AD7013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876" y="3132198"/>
              <a:ext cx="351544" cy="26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6" descr="「delta widget」の画像検索結果">
              <a:extLst>
                <a:ext uri="{FF2B5EF4-FFF2-40B4-BE49-F238E27FC236}">
                  <a16:creationId xmlns:a16="http://schemas.microsoft.com/office/drawing/2014/main" id="{9C251C13-6421-41C9-B8A3-FF34BB764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040" y="3663162"/>
              <a:ext cx="351544" cy="26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6" descr="「delta widget」の画像検索結果">
              <a:extLst>
                <a:ext uri="{FF2B5EF4-FFF2-40B4-BE49-F238E27FC236}">
                  <a16:creationId xmlns:a16="http://schemas.microsoft.com/office/drawing/2014/main" id="{E6529D35-C98C-4D41-A0D1-C9C0B5110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991" y="4172066"/>
              <a:ext cx="351544" cy="26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6" descr="「delta widget」の画像検索結果">
              <a:extLst>
                <a:ext uri="{FF2B5EF4-FFF2-40B4-BE49-F238E27FC236}">
                  <a16:creationId xmlns:a16="http://schemas.microsoft.com/office/drawing/2014/main" id="{44CFCEB6-E41B-4225-B27A-BC64F947B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164" y="3860643"/>
              <a:ext cx="351544" cy="26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6" descr="「delta widget」の画像検索結果">
              <a:extLst>
                <a:ext uri="{FF2B5EF4-FFF2-40B4-BE49-F238E27FC236}">
                  <a16:creationId xmlns:a16="http://schemas.microsoft.com/office/drawing/2014/main" id="{0EF97466-6F97-491A-9B1C-92B7F6C40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085" y="3092815"/>
              <a:ext cx="351544" cy="26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6" descr="「delta widget」の画像検索結果">
              <a:extLst>
                <a:ext uri="{FF2B5EF4-FFF2-40B4-BE49-F238E27FC236}">
                  <a16:creationId xmlns:a16="http://schemas.microsoft.com/office/drawing/2014/main" id="{D5857B11-FC5A-4B72-8C40-A1B35C5EA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473" y="2335932"/>
              <a:ext cx="351544" cy="26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6" descr="「delta widget」の画像検索結果">
            <a:extLst>
              <a:ext uri="{FF2B5EF4-FFF2-40B4-BE49-F238E27FC236}">
                <a16:creationId xmlns:a16="http://schemas.microsoft.com/office/drawing/2014/main" id="{498594A2-BBEB-46FF-80F4-BC3DE335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43" y="2873717"/>
            <a:ext cx="468725" cy="3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001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FF382-EEFA-4D07-B527-A5EE1F4AF8B7}"/>
              </a:ext>
            </a:extLst>
          </p:cNvPr>
          <p:cNvSpPr txBox="1"/>
          <p:nvPr/>
        </p:nvSpPr>
        <p:spPr>
          <a:xfrm>
            <a:off x="1490133" y="125413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5D44EA51-7FE6-4BB9-9397-779A0CC8E32C}"/>
              </a:ext>
            </a:extLst>
          </p:cNvPr>
          <p:cNvSpPr txBox="1">
            <a:spLocks/>
          </p:cNvSpPr>
          <p:nvPr/>
        </p:nvSpPr>
        <p:spPr>
          <a:xfrm>
            <a:off x="1752601" y="2929152"/>
            <a:ext cx="8686799" cy="9996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820236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381</Words>
  <Application>Microsoft Office PowerPoint</Application>
  <PresentationFormat>Widescreen</PresentationFormat>
  <Paragraphs>92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Impact</vt:lpstr>
      <vt:lpstr>Myriad Pro Cond</vt:lpstr>
      <vt:lpstr>Segoe UI Semibold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Landry</dc:creator>
  <cp:lastModifiedBy>Lisa Balkunas</cp:lastModifiedBy>
  <cp:revision>3</cp:revision>
  <dcterms:created xsi:type="dcterms:W3CDTF">2021-10-11T17:59:19Z</dcterms:created>
  <dcterms:modified xsi:type="dcterms:W3CDTF">2021-10-12T15:37:58Z</dcterms:modified>
</cp:coreProperties>
</file>