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751" r:id="rId2"/>
    <p:sldId id="310" r:id="rId3"/>
    <p:sldId id="680" r:id="rId4"/>
    <p:sldId id="358" r:id="rId5"/>
    <p:sldId id="343" r:id="rId6"/>
    <p:sldId id="357" r:id="rId7"/>
    <p:sldId id="356" r:id="rId8"/>
    <p:sldId id="355" r:id="rId9"/>
    <p:sldId id="360" r:id="rId10"/>
    <p:sldId id="363" r:id="rId11"/>
    <p:sldId id="361" r:id="rId12"/>
    <p:sldId id="351" r:id="rId13"/>
    <p:sldId id="340" r:id="rId14"/>
    <p:sldId id="364" r:id="rId15"/>
    <p:sldId id="354" r:id="rId16"/>
    <p:sldId id="362" r:id="rId17"/>
    <p:sldId id="345" r:id="rId18"/>
    <p:sldId id="366" r:id="rId19"/>
    <p:sldId id="368" r:id="rId20"/>
    <p:sldId id="346" r:id="rId21"/>
    <p:sldId id="359" r:id="rId22"/>
    <p:sldId id="34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5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Balkunas" userId="fd41caba82c56513" providerId="LiveId" clId="{401F1374-A6C8-41A1-BF71-28123C78C6F1}"/>
    <pc:docChg chg="undo custSel addSld delSld">
      <pc:chgData name="Lisa Balkunas" userId="fd41caba82c56513" providerId="LiveId" clId="{401F1374-A6C8-41A1-BF71-28123C78C6F1}" dt="2021-10-11T18:59:56.633" v="62" actId="47"/>
      <pc:docMkLst>
        <pc:docMk/>
      </pc:docMkLst>
      <pc:sldChg chg="del">
        <pc:chgData name="Lisa Balkunas" userId="fd41caba82c56513" providerId="LiveId" clId="{401F1374-A6C8-41A1-BF71-28123C78C6F1}" dt="2021-10-11T18:59:11.234" v="12" actId="47"/>
        <pc:sldMkLst>
          <pc:docMk/>
          <pc:sldMk cId="2187542430" sldId="257"/>
        </pc:sldMkLst>
      </pc:sldChg>
      <pc:sldChg chg="del">
        <pc:chgData name="Lisa Balkunas" userId="fd41caba82c56513" providerId="LiveId" clId="{401F1374-A6C8-41A1-BF71-28123C78C6F1}" dt="2021-10-11T18:59:10.520" v="10" actId="47"/>
        <pc:sldMkLst>
          <pc:docMk/>
          <pc:sldMk cId="640567919" sldId="258"/>
        </pc:sldMkLst>
      </pc:sldChg>
      <pc:sldChg chg="del">
        <pc:chgData name="Lisa Balkunas" userId="fd41caba82c56513" providerId="LiveId" clId="{401F1374-A6C8-41A1-BF71-28123C78C6F1}" dt="2021-10-11T18:59:11.057" v="11" actId="47"/>
        <pc:sldMkLst>
          <pc:docMk/>
          <pc:sldMk cId="3660840142" sldId="259"/>
        </pc:sldMkLst>
      </pc:sldChg>
      <pc:sldChg chg="del">
        <pc:chgData name="Lisa Balkunas" userId="fd41caba82c56513" providerId="LiveId" clId="{401F1374-A6C8-41A1-BF71-28123C78C6F1}" dt="2021-10-11T18:59:10.352" v="9" actId="47"/>
        <pc:sldMkLst>
          <pc:docMk/>
          <pc:sldMk cId="1831492652" sldId="260"/>
        </pc:sldMkLst>
      </pc:sldChg>
      <pc:sldChg chg="del">
        <pc:chgData name="Lisa Balkunas" userId="fd41caba82c56513" providerId="LiveId" clId="{401F1374-A6C8-41A1-BF71-28123C78C6F1}" dt="2021-10-11T18:59:10.193" v="8" actId="47"/>
        <pc:sldMkLst>
          <pc:docMk/>
          <pc:sldMk cId="3068844946" sldId="261"/>
        </pc:sldMkLst>
      </pc:sldChg>
      <pc:sldChg chg="del">
        <pc:chgData name="Lisa Balkunas" userId="fd41caba82c56513" providerId="LiveId" clId="{401F1374-A6C8-41A1-BF71-28123C78C6F1}" dt="2021-10-11T18:59:10.022" v="7" actId="47"/>
        <pc:sldMkLst>
          <pc:docMk/>
          <pc:sldMk cId="3078514818" sldId="262"/>
        </pc:sldMkLst>
      </pc:sldChg>
      <pc:sldChg chg="del">
        <pc:chgData name="Lisa Balkunas" userId="fd41caba82c56513" providerId="LiveId" clId="{401F1374-A6C8-41A1-BF71-28123C78C6F1}" dt="2021-10-11T18:59:09.816" v="6" actId="47"/>
        <pc:sldMkLst>
          <pc:docMk/>
          <pc:sldMk cId="3720739520" sldId="263"/>
        </pc:sldMkLst>
      </pc:sldChg>
      <pc:sldChg chg="del">
        <pc:chgData name="Lisa Balkunas" userId="fd41caba82c56513" providerId="LiveId" clId="{401F1374-A6C8-41A1-BF71-28123C78C6F1}" dt="2021-10-11T18:59:09.637" v="5" actId="47"/>
        <pc:sldMkLst>
          <pc:docMk/>
          <pc:sldMk cId="1954074074" sldId="264"/>
        </pc:sldMkLst>
      </pc:sldChg>
      <pc:sldChg chg="del">
        <pc:chgData name="Lisa Balkunas" userId="fd41caba82c56513" providerId="LiveId" clId="{401F1374-A6C8-41A1-BF71-28123C78C6F1}" dt="2021-10-11T18:59:09.446" v="4" actId="47"/>
        <pc:sldMkLst>
          <pc:docMk/>
          <pc:sldMk cId="3611186593" sldId="265"/>
        </pc:sldMkLst>
      </pc:sldChg>
      <pc:sldChg chg="del">
        <pc:chgData name="Lisa Balkunas" userId="fd41caba82c56513" providerId="LiveId" clId="{401F1374-A6C8-41A1-BF71-28123C78C6F1}" dt="2021-10-11T18:59:09.248" v="3" actId="47"/>
        <pc:sldMkLst>
          <pc:docMk/>
          <pc:sldMk cId="3842505875" sldId="266"/>
        </pc:sldMkLst>
      </pc:sldChg>
      <pc:sldChg chg="del">
        <pc:chgData name="Lisa Balkunas" userId="fd41caba82c56513" providerId="LiveId" clId="{401F1374-A6C8-41A1-BF71-28123C78C6F1}" dt="2021-10-11T18:59:08.778" v="2" actId="47"/>
        <pc:sldMkLst>
          <pc:docMk/>
          <pc:sldMk cId="376314624" sldId="267"/>
        </pc:sldMkLst>
      </pc:sldChg>
      <pc:sldChg chg="add del">
        <pc:chgData name="Lisa Balkunas" userId="fd41caba82c56513" providerId="LiveId" clId="{401F1374-A6C8-41A1-BF71-28123C78C6F1}" dt="2021-10-11T18:59:48.290" v="58" actId="47"/>
        <pc:sldMkLst>
          <pc:docMk/>
          <pc:sldMk cId="3776293304" sldId="269"/>
        </pc:sldMkLst>
      </pc:sldChg>
      <pc:sldChg chg="add del">
        <pc:chgData name="Lisa Balkunas" userId="fd41caba82c56513" providerId="LiveId" clId="{401F1374-A6C8-41A1-BF71-28123C78C6F1}" dt="2021-10-11T18:59:47.959" v="57" actId="47"/>
        <pc:sldMkLst>
          <pc:docMk/>
          <pc:sldMk cId="943814364" sldId="271"/>
        </pc:sldMkLst>
      </pc:sldChg>
      <pc:sldChg chg="del">
        <pc:chgData name="Lisa Balkunas" userId="fd41caba82c56513" providerId="LiveId" clId="{401F1374-A6C8-41A1-BF71-28123C78C6F1}" dt="2021-10-11T18:59:11.867" v="14" actId="47"/>
        <pc:sldMkLst>
          <pc:docMk/>
          <pc:sldMk cId="2206158808" sldId="275"/>
        </pc:sldMkLst>
      </pc:sldChg>
      <pc:sldChg chg="del">
        <pc:chgData name="Lisa Balkunas" userId="fd41caba82c56513" providerId="LiveId" clId="{401F1374-A6C8-41A1-BF71-28123C78C6F1}" dt="2021-10-11T18:59:12.114" v="15" actId="47"/>
        <pc:sldMkLst>
          <pc:docMk/>
          <pc:sldMk cId="2402839027" sldId="276"/>
        </pc:sldMkLst>
      </pc:sldChg>
      <pc:sldChg chg="add del">
        <pc:chgData name="Lisa Balkunas" userId="fd41caba82c56513" providerId="LiveId" clId="{401F1374-A6C8-41A1-BF71-28123C78C6F1}" dt="2021-10-11T18:59:47.509" v="56" actId="47"/>
        <pc:sldMkLst>
          <pc:docMk/>
          <pc:sldMk cId="3021109115" sldId="277"/>
        </pc:sldMkLst>
      </pc:sldChg>
      <pc:sldChg chg="add del">
        <pc:chgData name="Lisa Balkunas" userId="fd41caba82c56513" providerId="LiveId" clId="{401F1374-A6C8-41A1-BF71-28123C78C6F1}" dt="2021-10-11T18:59:22.810" v="41" actId="47"/>
        <pc:sldMkLst>
          <pc:docMk/>
          <pc:sldMk cId="1780974129" sldId="340"/>
        </pc:sldMkLst>
      </pc:sldChg>
      <pc:sldChg chg="add del">
        <pc:chgData name="Lisa Balkunas" userId="fd41caba82c56513" providerId="LiveId" clId="{401F1374-A6C8-41A1-BF71-28123C78C6F1}" dt="2021-10-11T18:59:23.599" v="45" actId="47"/>
        <pc:sldMkLst>
          <pc:docMk/>
          <pc:sldMk cId="3841684863" sldId="345"/>
        </pc:sldMkLst>
      </pc:sldChg>
      <pc:sldChg chg="add del">
        <pc:chgData name="Lisa Balkunas" userId="fd41caba82c56513" providerId="LiveId" clId="{401F1374-A6C8-41A1-BF71-28123C78C6F1}" dt="2021-10-11T18:59:24.239" v="48" actId="47"/>
        <pc:sldMkLst>
          <pc:docMk/>
          <pc:sldMk cId="2659715303" sldId="346"/>
        </pc:sldMkLst>
      </pc:sldChg>
      <pc:sldChg chg="add del">
        <pc:chgData name="Lisa Balkunas" userId="fd41caba82c56513" providerId="LiveId" clId="{401F1374-A6C8-41A1-BF71-28123C78C6F1}" dt="2021-10-11T18:59:24.541" v="50" actId="47"/>
        <pc:sldMkLst>
          <pc:docMk/>
          <pc:sldMk cId="2748368538" sldId="349"/>
        </pc:sldMkLst>
      </pc:sldChg>
      <pc:sldChg chg="add del">
        <pc:chgData name="Lisa Balkunas" userId="fd41caba82c56513" providerId="LiveId" clId="{401F1374-A6C8-41A1-BF71-28123C78C6F1}" dt="2021-10-11T18:59:22.607" v="40" actId="47"/>
        <pc:sldMkLst>
          <pc:docMk/>
          <pc:sldMk cId="2053190122" sldId="351"/>
        </pc:sldMkLst>
      </pc:sldChg>
      <pc:sldChg chg="add del">
        <pc:chgData name="Lisa Balkunas" userId="fd41caba82c56513" providerId="LiveId" clId="{401F1374-A6C8-41A1-BF71-28123C78C6F1}" dt="2021-10-11T18:59:23.213" v="43" actId="47"/>
        <pc:sldMkLst>
          <pc:docMk/>
          <pc:sldMk cId="4023468753" sldId="354"/>
        </pc:sldMkLst>
      </pc:sldChg>
      <pc:sldChg chg="add del">
        <pc:chgData name="Lisa Balkunas" userId="fd41caba82c56513" providerId="LiveId" clId="{401F1374-A6C8-41A1-BF71-28123C78C6F1}" dt="2021-10-11T18:59:21.535" v="36" actId="47"/>
        <pc:sldMkLst>
          <pc:docMk/>
          <pc:sldMk cId="1429099082" sldId="355"/>
        </pc:sldMkLst>
      </pc:sldChg>
      <pc:sldChg chg="add del">
        <pc:chgData name="Lisa Balkunas" userId="fd41caba82c56513" providerId="LiveId" clId="{401F1374-A6C8-41A1-BF71-28123C78C6F1}" dt="2021-10-11T18:59:24.323" v="49" actId="47"/>
        <pc:sldMkLst>
          <pc:docMk/>
          <pc:sldMk cId="3109925970" sldId="359"/>
        </pc:sldMkLst>
      </pc:sldChg>
      <pc:sldChg chg="add del">
        <pc:chgData name="Lisa Balkunas" userId="fd41caba82c56513" providerId="LiveId" clId="{401F1374-A6C8-41A1-BF71-28123C78C6F1}" dt="2021-10-11T18:59:21.965" v="37" actId="47"/>
        <pc:sldMkLst>
          <pc:docMk/>
          <pc:sldMk cId="1369653874" sldId="360"/>
        </pc:sldMkLst>
      </pc:sldChg>
      <pc:sldChg chg="add del">
        <pc:chgData name="Lisa Balkunas" userId="fd41caba82c56513" providerId="LiveId" clId="{401F1374-A6C8-41A1-BF71-28123C78C6F1}" dt="2021-10-11T18:59:22.402" v="39" actId="47"/>
        <pc:sldMkLst>
          <pc:docMk/>
          <pc:sldMk cId="553771647" sldId="361"/>
        </pc:sldMkLst>
      </pc:sldChg>
      <pc:sldChg chg="add del">
        <pc:chgData name="Lisa Balkunas" userId="fd41caba82c56513" providerId="LiveId" clId="{401F1374-A6C8-41A1-BF71-28123C78C6F1}" dt="2021-10-11T18:59:23.412" v="44" actId="47"/>
        <pc:sldMkLst>
          <pc:docMk/>
          <pc:sldMk cId="2133461813" sldId="362"/>
        </pc:sldMkLst>
      </pc:sldChg>
      <pc:sldChg chg="add del">
        <pc:chgData name="Lisa Balkunas" userId="fd41caba82c56513" providerId="LiveId" clId="{401F1374-A6C8-41A1-BF71-28123C78C6F1}" dt="2021-10-11T18:59:22.213" v="38" actId="47"/>
        <pc:sldMkLst>
          <pc:docMk/>
          <pc:sldMk cId="401632056" sldId="363"/>
        </pc:sldMkLst>
      </pc:sldChg>
      <pc:sldChg chg="add del">
        <pc:chgData name="Lisa Balkunas" userId="fd41caba82c56513" providerId="LiveId" clId="{401F1374-A6C8-41A1-BF71-28123C78C6F1}" dt="2021-10-11T18:59:23.016" v="42" actId="47"/>
        <pc:sldMkLst>
          <pc:docMk/>
          <pc:sldMk cId="2144181382" sldId="364"/>
        </pc:sldMkLst>
      </pc:sldChg>
      <pc:sldChg chg="add del">
        <pc:chgData name="Lisa Balkunas" userId="fd41caba82c56513" providerId="LiveId" clId="{401F1374-A6C8-41A1-BF71-28123C78C6F1}" dt="2021-10-11T18:59:23.794" v="46" actId="47"/>
        <pc:sldMkLst>
          <pc:docMk/>
          <pc:sldMk cId="2142376255" sldId="366"/>
        </pc:sldMkLst>
      </pc:sldChg>
      <pc:sldChg chg="add del">
        <pc:chgData name="Lisa Balkunas" userId="fd41caba82c56513" providerId="LiveId" clId="{401F1374-A6C8-41A1-BF71-28123C78C6F1}" dt="2021-10-11T18:59:24.029" v="47" actId="47"/>
        <pc:sldMkLst>
          <pc:docMk/>
          <pc:sldMk cId="3157749214" sldId="368"/>
        </pc:sldMkLst>
      </pc:sldChg>
      <pc:sldChg chg="add del">
        <pc:chgData name="Lisa Balkunas" userId="fd41caba82c56513" providerId="LiveId" clId="{401F1374-A6C8-41A1-BF71-28123C78C6F1}" dt="2021-10-11T18:59:48.759" v="59" actId="47"/>
        <pc:sldMkLst>
          <pc:docMk/>
          <pc:sldMk cId="287882073" sldId="645"/>
        </pc:sldMkLst>
      </pc:sldChg>
      <pc:sldChg chg="del">
        <pc:chgData name="Lisa Balkunas" userId="fd41caba82c56513" providerId="LiveId" clId="{401F1374-A6C8-41A1-BF71-28123C78C6F1}" dt="2021-10-11T18:58:56.795" v="0" actId="47"/>
        <pc:sldMkLst>
          <pc:docMk/>
          <pc:sldMk cId="2025537732" sldId="752"/>
        </pc:sldMkLst>
      </pc:sldChg>
      <pc:sldChg chg="del">
        <pc:chgData name="Lisa Balkunas" userId="fd41caba82c56513" providerId="LiveId" clId="{401F1374-A6C8-41A1-BF71-28123C78C6F1}" dt="2021-10-11T18:59:03.832" v="1" actId="47"/>
        <pc:sldMkLst>
          <pc:docMk/>
          <pc:sldMk cId="3335706058" sldId="753"/>
        </pc:sldMkLst>
      </pc:sldChg>
      <pc:sldChg chg="add del">
        <pc:chgData name="Lisa Balkunas" userId="fd41caba82c56513" providerId="LiveId" clId="{401F1374-A6C8-41A1-BF71-28123C78C6F1}" dt="2021-10-11T18:59:56.633" v="62" actId="47"/>
        <pc:sldMkLst>
          <pc:docMk/>
          <pc:sldMk cId="3189294471" sldId="1721"/>
        </pc:sldMkLst>
      </pc:sldChg>
      <pc:sldChg chg="del">
        <pc:chgData name="Lisa Balkunas" userId="fd41caba82c56513" providerId="LiveId" clId="{401F1374-A6C8-41A1-BF71-28123C78C6F1}" dt="2021-10-11T18:59:11.653" v="13" actId="47"/>
        <pc:sldMkLst>
          <pc:docMk/>
          <pc:sldMk cId="1252039142" sldId="1722"/>
        </pc:sldMkLst>
      </pc:sldChg>
      <pc:sldMasterChg chg="addSldLayout delSldLayout">
        <pc:chgData name="Lisa Balkunas" userId="fd41caba82c56513" providerId="LiveId" clId="{401F1374-A6C8-41A1-BF71-28123C78C6F1}" dt="2021-10-11T18:59:48.759" v="59" actId="47"/>
        <pc:sldMasterMkLst>
          <pc:docMk/>
          <pc:sldMasterMk cId="3216627533" sldId="2147483660"/>
        </pc:sldMasterMkLst>
        <pc:sldLayoutChg chg="add del">
          <pc:chgData name="Lisa Balkunas" userId="fd41caba82c56513" providerId="LiveId" clId="{401F1374-A6C8-41A1-BF71-28123C78C6F1}" dt="2021-10-11T18:59:48.759" v="59" actId="47"/>
          <pc:sldLayoutMkLst>
            <pc:docMk/>
            <pc:sldMasterMk cId="3216627533" sldId="2147483660"/>
            <pc:sldLayoutMk cId="1727600359" sldId="2147483672"/>
          </pc:sldLayoutMkLst>
        </pc:sldLayoutChg>
        <pc:sldLayoutChg chg="add del">
          <pc:chgData name="Lisa Balkunas" userId="fd41caba82c56513" providerId="LiveId" clId="{401F1374-A6C8-41A1-BF71-28123C78C6F1}" dt="2021-10-11T18:59:48.290" v="58" actId="47"/>
          <pc:sldLayoutMkLst>
            <pc:docMk/>
            <pc:sldMasterMk cId="3216627533" sldId="2147483660"/>
            <pc:sldLayoutMk cId="1526648587" sldId="2147483673"/>
          </pc:sldLayoutMkLst>
        </pc:sldLayoutChg>
        <pc:sldLayoutChg chg="add del">
          <pc:chgData name="Lisa Balkunas" userId="fd41caba82c56513" providerId="LiveId" clId="{401F1374-A6C8-41A1-BF71-28123C78C6F1}" dt="2021-10-11T18:59:47.959" v="57" actId="47"/>
          <pc:sldLayoutMkLst>
            <pc:docMk/>
            <pc:sldMasterMk cId="3216627533" sldId="2147483660"/>
            <pc:sldLayoutMk cId="3879781105" sldId="2147483674"/>
          </pc:sldLayoutMkLst>
        </pc:sldLayoutChg>
        <pc:sldLayoutChg chg="del">
          <pc:chgData name="Lisa Balkunas" userId="fd41caba82c56513" providerId="LiveId" clId="{401F1374-A6C8-41A1-BF71-28123C78C6F1}" dt="2021-10-11T18:59:11.867" v="14" actId="47"/>
          <pc:sldLayoutMkLst>
            <pc:docMk/>
            <pc:sldMasterMk cId="3216627533" sldId="2147483660"/>
            <pc:sldLayoutMk cId="2618721899" sldId="214748367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3BC70-E68C-4E04-9FEC-5C10A7F89F20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5EEF2-639D-4F8D-B8E4-7879E0940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6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57667-9357-4EDE-8C11-94DF5CD3F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7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516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003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39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63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638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586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11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949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146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439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058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430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215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10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54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898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039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072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488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4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1CAEF-2F55-E343-AC6A-B9FA64DD0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92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7373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898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6451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595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4380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4450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6814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0621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2712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8214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395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2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CF9D7D7-BE98-4758-BD76-B086981E1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57" y="1470454"/>
            <a:ext cx="6729086" cy="522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87DDE64-D5AD-4347-96B7-A1524D234C7B}"/>
              </a:ext>
            </a:extLst>
          </p:cNvPr>
          <p:cNvSpPr/>
          <p:nvPr/>
        </p:nvSpPr>
        <p:spPr>
          <a:xfrm>
            <a:off x="133350" y="114299"/>
            <a:ext cx="11925300" cy="6629400"/>
          </a:xfrm>
          <a:prstGeom prst="rect">
            <a:avLst/>
          </a:prstGeom>
          <a:noFill/>
          <a:ln w="762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CBFFB1-B943-42CF-ACA8-D2BD0699CDE7}"/>
              </a:ext>
            </a:extLst>
          </p:cNvPr>
          <p:cNvSpPr txBox="1"/>
          <p:nvPr/>
        </p:nvSpPr>
        <p:spPr>
          <a:xfrm>
            <a:off x="97757" y="617393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2021 GAA Annual Conference &amp; Expo | St. Simons Island, GA | Sept 29 – Oct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A3CD4-5FEF-4CAA-A1F3-248496064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61836">
            <a:off x="229165" y="386177"/>
            <a:ext cx="3390751" cy="10963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B950EF-77EA-43D7-951E-3C8BB5B27E01}"/>
              </a:ext>
            </a:extLst>
          </p:cNvPr>
          <p:cNvSpPr txBox="1"/>
          <p:nvPr/>
        </p:nvSpPr>
        <p:spPr>
          <a:xfrm>
            <a:off x="3023134" y="1754408"/>
            <a:ext cx="61457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Session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Myriad Pro Cond" panose="020B05060304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yriad Pro Cond" panose="020B0506030403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562C57-E9F9-4569-B50D-23FE536AE33D}"/>
              </a:ext>
            </a:extLst>
          </p:cNvPr>
          <p:cNvSpPr txBox="1"/>
          <p:nvPr/>
        </p:nvSpPr>
        <p:spPr>
          <a:xfrm>
            <a:off x="448491" y="3207337"/>
            <a:ext cx="112950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FBO / Airport Relationships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BCE9A2-7A12-2041-8EEA-28FEF854093E}"/>
              </a:ext>
            </a:extLst>
          </p:cNvPr>
          <p:cNvSpPr txBox="1"/>
          <p:nvPr/>
        </p:nvSpPr>
        <p:spPr>
          <a:xfrm>
            <a:off x="266701" y="4439475"/>
            <a:ext cx="119252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Tim Obitts, National Air Transportation Association </a:t>
            </a:r>
          </a:p>
        </p:txBody>
      </p:sp>
    </p:spTree>
    <p:extLst>
      <p:ext uri="{BB962C8B-B14F-4D97-AF65-F5344CB8AC3E}">
        <p14:creationId xmlns:p14="http://schemas.microsoft.com/office/powerpoint/2010/main" val="225136847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414375" y="133653"/>
            <a:ext cx="114014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Minimum Standards Overview – Cont.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9727" y="923631"/>
            <a:ext cx="1040914" cy="37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19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FCD245F-C2AC-41DD-A36D-116D6DB7FCD8}"/>
              </a:ext>
            </a:extLst>
          </p:cNvPr>
          <p:cNvSpPr txBox="1">
            <a:spLocks/>
          </p:cNvSpPr>
          <p:nvPr/>
        </p:nvSpPr>
        <p:spPr>
          <a:xfrm>
            <a:off x="472273" y="1256096"/>
            <a:ext cx="10881527" cy="4568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Create a safer operating environment.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Guarantee higher quality services to the public.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Protect the airport by ensuring service providers maintain a minimum level of training, equipment, staffing, and insurance coverage.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3" name="Picture 2" descr="A picture containing road, outdoor, transport&#10;&#10;Description automatically generated">
            <a:extLst>
              <a:ext uri="{FF2B5EF4-FFF2-40B4-BE49-F238E27FC236}">
                <a16:creationId xmlns:a16="http://schemas.microsoft.com/office/drawing/2014/main" id="{0BE32E02-909D-46FA-8D0E-48A445983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783" y="4291272"/>
            <a:ext cx="3635944" cy="2433075"/>
          </a:xfrm>
          <a:prstGeom prst="rect">
            <a:avLst/>
          </a:prstGeom>
        </p:spPr>
      </p:pic>
      <p:pic>
        <p:nvPicPr>
          <p:cNvPr id="10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3FA36A7E-3087-4D18-9E11-B81CF5E3A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14" y="6401350"/>
            <a:ext cx="721686" cy="3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205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1816295" y="51264"/>
            <a:ext cx="855606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Minimum Standards Benefits to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Aeronautical Service Providers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9727" y="1376852"/>
            <a:ext cx="1040914" cy="37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19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FCD245F-C2AC-41DD-A36D-116D6DB7FCD8}"/>
              </a:ext>
            </a:extLst>
          </p:cNvPr>
          <p:cNvSpPr txBox="1">
            <a:spLocks/>
          </p:cNvSpPr>
          <p:nvPr/>
        </p:nvSpPr>
        <p:spPr>
          <a:xfrm>
            <a:off x="411982" y="1717262"/>
            <a:ext cx="9560693" cy="45680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Protect against devaluation of current investments and allow potential aeronautical service providers to accurately predict initial investment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Allow a more thorough business plan to be developed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Reduce the risk of airports violating grant assurances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0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5D6E0874-8257-44B4-85B8-B99BE6576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4" y="6401350"/>
            <a:ext cx="721686" cy="373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F396E0-1DF4-46EA-8D8E-ADC42D906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586" y="4761923"/>
            <a:ext cx="3762900" cy="196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7164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2940914" y="151079"/>
            <a:ext cx="637854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Grant Assurance 22 –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Economic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Nondiscrimination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itchFamily="34" charset="0"/>
              <a:ea typeface="+mn-ea"/>
              <a:cs typeface="Arial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609727" y="1249997"/>
            <a:ext cx="1040914" cy="37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7357" y="1616398"/>
            <a:ext cx="11133573" cy="456806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2060"/>
                </a:solidFill>
                <a:latin typeface="Lato"/>
              </a:rPr>
              <a:t>Public-use airport sponsors monitor the pricing of aeronautical services under the requirements of FAA Grant Assurance 22 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2060"/>
                </a:solidFill>
                <a:latin typeface="Lato"/>
              </a:rPr>
              <a:t>To furnish services on a “reasonable, and not unjustly discriminatory, basis to all users thereof” 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3200" dirty="0">
              <a:solidFill>
                <a:srgbClr val="002060"/>
              </a:solidFill>
              <a:latin typeface="Lato"/>
            </a:endParaRPr>
          </a:p>
          <a:p>
            <a:endParaRPr lang="en-US" dirty="0">
              <a:solidFill>
                <a:srgbClr val="002060"/>
              </a:solidFill>
              <a:latin typeface="Lato"/>
            </a:endParaRPr>
          </a:p>
        </p:txBody>
      </p:sp>
      <p:pic>
        <p:nvPicPr>
          <p:cNvPr id="7" name="Picture 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D7931154-0B79-4B86-A096-BAD637D3A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4" y="6401350"/>
            <a:ext cx="721686" cy="3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9012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690331" y="87318"/>
            <a:ext cx="1085822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Grant Assurance 23 – Exclusive Rights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9727" y="848947"/>
            <a:ext cx="1040914" cy="37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7357" y="1253331"/>
            <a:ext cx="965248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Lato"/>
              </a:rPr>
              <a:t>Will permit no exclusive right for the use of the airport by any person providing, or intending to provide, aeronautical services to the public.</a:t>
            </a:r>
          </a:p>
          <a:p>
            <a:pPr marL="0" indent="0">
              <a:buNone/>
            </a:pPr>
            <a:endParaRPr lang="en-US" sz="4000" b="1" dirty="0">
              <a:solidFill>
                <a:srgbClr val="002060"/>
              </a:solidFill>
              <a:latin typeface="Lato"/>
            </a:endParaRPr>
          </a:p>
          <a:p>
            <a:r>
              <a:rPr lang="en-US" sz="4000" b="1" dirty="0">
                <a:solidFill>
                  <a:srgbClr val="002060"/>
                </a:solidFill>
                <a:latin typeface="Lato"/>
              </a:rPr>
              <a:t>GAO Study (2021)</a:t>
            </a:r>
            <a:br>
              <a:rPr lang="en-US" sz="4000" b="1" dirty="0">
                <a:solidFill>
                  <a:srgbClr val="002060"/>
                </a:solidFill>
                <a:latin typeface="Lato"/>
              </a:rPr>
            </a:br>
            <a:br>
              <a:rPr lang="en-US" sz="4000" b="1" dirty="0">
                <a:solidFill>
                  <a:srgbClr val="002060"/>
                </a:solidFill>
                <a:latin typeface="Lato"/>
              </a:rPr>
            </a:br>
            <a:endParaRPr lang="en-US" sz="3600" b="1" dirty="0">
              <a:solidFill>
                <a:srgbClr val="002060"/>
              </a:solidFill>
              <a:latin typeface="Lato"/>
            </a:endParaRPr>
          </a:p>
          <a:p>
            <a:endParaRPr lang="en-US" sz="3600" b="1" dirty="0">
              <a:solidFill>
                <a:srgbClr val="002060"/>
              </a:solidFill>
              <a:latin typeface="Lato"/>
            </a:endParaRPr>
          </a:p>
          <a:p>
            <a:endParaRPr lang="en-US" sz="3600" b="1" dirty="0">
              <a:solidFill>
                <a:srgbClr val="002060"/>
              </a:solidFill>
              <a:latin typeface="Lato"/>
            </a:endParaRPr>
          </a:p>
        </p:txBody>
      </p:sp>
      <p:pic>
        <p:nvPicPr>
          <p:cNvPr id="10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DB84BA8D-7F7C-4A2E-B521-250BE2B10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4" y="6401350"/>
            <a:ext cx="721686" cy="373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0FC639-C9C2-4E2C-9603-E3ACD726C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038" y="3387245"/>
            <a:ext cx="4800960" cy="320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7412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573721" y="203841"/>
            <a:ext cx="1111323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Grant Assurance 24 – Fee and Rental Structure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9727" y="913115"/>
            <a:ext cx="1040914" cy="37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5200" dirty="0">
                <a:solidFill>
                  <a:srgbClr val="002060"/>
                </a:solidFill>
                <a:latin typeface="Lato"/>
              </a:rPr>
              <a:t>An airport sponsor at a federally obligated airport will maintain a fee and rental structure for the facilities and services at the airport which will make the airport as self-sustaining as possible under the airport’s existing circumstances.</a:t>
            </a:r>
          </a:p>
          <a:p>
            <a:pPr marL="0" indent="0">
              <a:buNone/>
            </a:pPr>
            <a:br>
              <a:rPr lang="en-US" sz="4000" dirty="0">
                <a:solidFill>
                  <a:srgbClr val="002060"/>
                </a:solidFill>
                <a:latin typeface="Lato"/>
              </a:rPr>
            </a:br>
            <a:br>
              <a:rPr lang="en-US" sz="4000" dirty="0">
                <a:solidFill>
                  <a:srgbClr val="002060"/>
                </a:solidFill>
                <a:latin typeface="Lato"/>
              </a:rPr>
            </a:br>
            <a:endParaRPr lang="en-US" sz="3600" dirty="0">
              <a:solidFill>
                <a:srgbClr val="002060"/>
              </a:solidFill>
              <a:latin typeface="Lato"/>
            </a:endParaRPr>
          </a:p>
          <a:p>
            <a:endParaRPr lang="en-US" sz="3600" dirty="0">
              <a:solidFill>
                <a:srgbClr val="002060"/>
              </a:solidFill>
              <a:latin typeface="Lato"/>
            </a:endParaRPr>
          </a:p>
          <a:p>
            <a:endParaRPr lang="en-US" sz="3600" dirty="0">
              <a:solidFill>
                <a:srgbClr val="002060"/>
              </a:solidFill>
              <a:latin typeface="Lato"/>
            </a:endParaRPr>
          </a:p>
        </p:txBody>
      </p:sp>
      <p:pic>
        <p:nvPicPr>
          <p:cNvPr id="8" name="Picture 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FE1E187C-F80E-4DEA-86C7-BE6798035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4" y="6401350"/>
            <a:ext cx="721686" cy="3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8138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230772" y="130485"/>
            <a:ext cx="117304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Setting Minimum Standards - Recap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9727" y="923631"/>
            <a:ext cx="1040914" cy="37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19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FCD245F-C2AC-41DD-A36D-116D6DB7FCD8}"/>
              </a:ext>
            </a:extLst>
          </p:cNvPr>
          <p:cNvSpPr txBox="1">
            <a:spLocks/>
          </p:cNvSpPr>
          <p:nvPr/>
        </p:nvSpPr>
        <p:spPr>
          <a:xfrm>
            <a:off x="450937" y="1256096"/>
            <a:ext cx="9035963" cy="45680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Airport minimum standards help promote the highest levels of safety, security, and service for all airport users.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All stakeholders should be involved in the minimum standards process at airports because it sets the playing field for private enterprise.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NATA has a resource to assist with setting minimum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standards.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0E0C83D1-B6DC-4DD7-B934-C9527D1CD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9"/>
          <a:stretch/>
        </p:blipFill>
        <p:spPr>
          <a:xfrm>
            <a:off x="9486900" y="3540128"/>
            <a:ext cx="2508185" cy="3146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F6DF9283-0264-4B63-A054-E0362FF3C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14" y="6401350"/>
            <a:ext cx="721686" cy="3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6875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618997" y="133653"/>
            <a:ext cx="1099224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Not All Operating Environments are Alike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9727" y="923631"/>
            <a:ext cx="1040914" cy="37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19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FCD245F-C2AC-41DD-A36D-116D6DB7FCD8}"/>
              </a:ext>
            </a:extLst>
          </p:cNvPr>
          <p:cNvSpPr txBox="1">
            <a:spLocks/>
          </p:cNvSpPr>
          <p:nvPr/>
        </p:nvSpPr>
        <p:spPr>
          <a:xfrm>
            <a:off x="513567" y="1256096"/>
            <a:ext cx="11110586" cy="4568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Local communities, airport sponsors, and tenant businesses should work together to determine what may be right for the specific airport community.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0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37DB8A32-337A-48F3-8431-F3E3B206C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4" y="6401350"/>
            <a:ext cx="721686" cy="373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96E1AF-E771-42EA-9667-72BBFFB08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435" y="3544762"/>
            <a:ext cx="4395842" cy="292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6181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432805" y="154687"/>
            <a:ext cx="1139504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Working Together on Environmental Issues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9727" y="890869"/>
            <a:ext cx="1040914" cy="37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2451" y="1451982"/>
            <a:ext cx="11415251" cy="482822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4800" dirty="0">
                <a:solidFill>
                  <a:srgbClr val="002060"/>
                </a:solidFill>
                <a:latin typeface="Lato"/>
              </a:rPr>
              <a:t>100ll problems, is there a solution?</a:t>
            </a:r>
          </a:p>
          <a:p>
            <a:pPr>
              <a:lnSpc>
                <a:spcPct val="120000"/>
              </a:lnSpc>
            </a:pPr>
            <a:r>
              <a:rPr lang="en-US" sz="4800" dirty="0">
                <a:solidFill>
                  <a:srgbClr val="002060"/>
                </a:solidFill>
                <a:latin typeface="Lato"/>
              </a:rPr>
              <a:t>Sustainable Aviation Fuel (SAF)</a:t>
            </a:r>
          </a:p>
          <a:p>
            <a:pPr>
              <a:lnSpc>
                <a:spcPct val="120000"/>
              </a:lnSpc>
            </a:pPr>
            <a:r>
              <a:rPr lang="en-US" sz="4800" dirty="0">
                <a:solidFill>
                  <a:srgbClr val="002060"/>
                </a:solidFill>
                <a:latin typeface="Lato"/>
              </a:rPr>
              <a:t>Noise: (Airport Noise and Capacity Act of 1990 and the next FAA Reauthorization)</a:t>
            </a:r>
            <a:endParaRPr lang="en-US" sz="4400" dirty="0">
              <a:solidFill>
                <a:srgbClr val="002060"/>
              </a:solidFill>
              <a:latin typeface="Lato"/>
            </a:endParaRPr>
          </a:p>
        </p:txBody>
      </p:sp>
      <p:pic>
        <p:nvPicPr>
          <p:cNvPr id="7" name="Picture 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6520189D-556F-4A6B-8153-32C04372C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4" y="6401350"/>
            <a:ext cx="721686" cy="3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8486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803180" y="150287"/>
            <a:ext cx="1065400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What is Sustainable Aviation Fuel (SAF)?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9727" y="877415"/>
            <a:ext cx="1040914" cy="37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2557" y="1117566"/>
            <a:ext cx="11415251" cy="559014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400" dirty="0">
                <a:solidFill>
                  <a:srgbClr val="002060"/>
                </a:solidFill>
                <a:latin typeface="Lato"/>
              </a:rPr>
              <a:t>SAF is a low-carbon synthetic jet fuel derived from biomass or other sustainable feedstocks, including wastes and residues, cellulosic feedstocks, waste steel mill gases, and captured CO2.</a:t>
            </a:r>
            <a:br>
              <a:rPr lang="en-US" sz="3400" dirty="0">
                <a:solidFill>
                  <a:srgbClr val="002060"/>
                </a:solidFill>
                <a:latin typeface="Lato"/>
              </a:rPr>
            </a:br>
            <a:endParaRPr lang="en-US" sz="3400" dirty="0">
              <a:solidFill>
                <a:srgbClr val="002060"/>
              </a:solidFill>
              <a:latin typeface="Lato"/>
            </a:endParaRPr>
          </a:p>
          <a:p>
            <a:pPr>
              <a:lnSpc>
                <a:spcPct val="120000"/>
              </a:lnSpc>
            </a:pPr>
            <a:r>
              <a:rPr lang="en-US" sz="3400" dirty="0">
                <a:solidFill>
                  <a:srgbClr val="002060"/>
                </a:solidFill>
                <a:latin typeface="Lato"/>
              </a:rPr>
              <a:t>SAF reduces lifecycle greenhouse gas emissions by up to 80% compared to conventional jet fuel. Coupled with CCS and other technologies or practices, emissions can be negative.</a:t>
            </a:r>
            <a:br>
              <a:rPr lang="en-US" sz="3400" dirty="0">
                <a:solidFill>
                  <a:srgbClr val="002060"/>
                </a:solidFill>
                <a:latin typeface="Lato"/>
              </a:rPr>
            </a:br>
            <a:endParaRPr lang="en-US" sz="3400" dirty="0">
              <a:solidFill>
                <a:srgbClr val="002060"/>
              </a:solidFill>
              <a:latin typeface="Lato"/>
            </a:endParaRPr>
          </a:p>
          <a:p>
            <a:pPr>
              <a:lnSpc>
                <a:spcPct val="120000"/>
              </a:lnSpc>
            </a:pPr>
            <a:r>
              <a:rPr lang="en-US" sz="3400" dirty="0">
                <a:solidFill>
                  <a:srgbClr val="002060"/>
                </a:solidFill>
                <a:latin typeface="Lato"/>
              </a:rPr>
              <a:t>SAF is a drop-in fuel that is compatible with existing aircraft and fuel delivery infrastructure.</a:t>
            </a:r>
          </a:p>
          <a:p>
            <a:pPr lvl="1">
              <a:lnSpc>
                <a:spcPct val="120000"/>
              </a:lnSpc>
            </a:pPr>
            <a:r>
              <a:rPr lang="en-US" sz="3400" dirty="0">
                <a:solidFill>
                  <a:srgbClr val="002060"/>
                </a:solidFill>
                <a:latin typeface="Lato"/>
              </a:rPr>
              <a:t>7 SAF pathways currently certified under ASTM D7566 for use in conventional aircraft.</a:t>
            </a:r>
            <a:br>
              <a:rPr lang="en-US" sz="3400" dirty="0">
                <a:solidFill>
                  <a:srgbClr val="002060"/>
                </a:solidFill>
                <a:latin typeface="Lato"/>
              </a:rPr>
            </a:br>
            <a:endParaRPr lang="en-US" sz="3400" dirty="0">
              <a:solidFill>
                <a:srgbClr val="002060"/>
              </a:solidFill>
              <a:latin typeface="Lato"/>
            </a:endParaRPr>
          </a:p>
          <a:p>
            <a:pPr>
              <a:lnSpc>
                <a:spcPct val="120000"/>
              </a:lnSpc>
            </a:pPr>
            <a:r>
              <a:rPr lang="en-US" sz="3400" dirty="0">
                <a:solidFill>
                  <a:srgbClr val="002060"/>
                </a:solidFill>
                <a:latin typeface="Lato"/>
              </a:rPr>
              <a:t>SAF has significant public health benefits, reducing particulate matter emissions by 80% and nearly eliminating sulfur emissions.</a:t>
            </a:r>
            <a:br>
              <a:rPr lang="en-US" sz="3400" dirty="0">
                <a:solidFill>
                  <a:srgbClr val="002060"/>
                </a:solidFill>
                <a:latin typeface="Lato"/>
              </a:rPr>
            </a:br>
            <a:endParaRPr lang="en-US" sz="3400" dirty="0">
              <a:solidFill>
                <a:srgbClr val="002060"/>
              </a:solidFill>
              <a:latin typeface="Lato"/>
            </a:endParaRPr>
          </a:p>
          <a:p>
            <a:pPr>
              <a:lnSpc>
                <a:spcPct val="120000"/>
              </a:lnSpc>
            </a:pPr>
            <a:r>
              <a:rPr lang="en-US" sz="3400" dirty="0">
                <a:solidFill>
                  <a:srgbClr val="002060"/>
                </a:solidFill>
                <a:latin typeface="Lato"/>
              </a:rPr>
              <a:t>SAF is commercially available today in limited quantities, but significant scale is possible with appropriate policies</a:t>
            </a:r>
            <a:r>
              <a:rPr lang="en-US" sz="2000" dirty="0">
                <a:solidFill>
                  <a:srgbClr val="002060"/>
                </a:solidFill>
                <a:latin typeface="Lato"/>
              </a:rPr>
              <a:t>.</a:t>
            </a:r>
            <a:endParaRPr lang="en-US" sz="1700" dirty="0">
              <a:solidFill>
                <a:srgbClr val="002060"/>
              </a:solidFill>
              <a:latin typeface="Lato"/>
            </a:endParaRPr>
          </a:p>
          <a:p>
            <a:endParaRPr lang="en-US" sz="1400" dirty="0">
              <a:solidFill>
                <a:srgbClr val="002060"/>
              </a:solidFill>
              <a:latin typeface="Lato"/>
            </a:endParaRPr>
          </a:p>
        </p:txBody>
      </p:sp>
      <p:pic>
        <p:nvPicPr>
          <p:cNvPr id="7" name="Picture 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7636E955-2F45-480E-B750-2711E6027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4" y="6401350"/>
            <a:ext cx="721686" cy="3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7625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439993" y="219697"/>
            <a:ext cx="113120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Business Aviation’s Contribution to Global GHG Emissions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9727" y="831396"/>
            <a:ext cx="1040914" cy="37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19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497A5-24BF-487B-A0EF-CF4E32CAC4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90"/>
          <a:stretch/>
        </p:blipFill>
        <p:spPr>
          <a:xfrm>
            <a:off x="2145001" y="1609231"/>
            <a:ext cx="9437399" cy="4577695"/>
          </a:xfrm>
          <a:prstGeom prst="rect">
            <a:avLst/>
          </a:prstGeom>
        </p:spPr>
      </p:pic>
      <p:pic>
        <p:nvPicPr>
          <p:cNvPr id="14" name="Picture 13" descr="A picture containing grass, outdoor, sky, nature&#10;&#10;Description automatically generated">
            <a:extLst>
              <a:ext uri="{FF2B5EF4-FFF2-40B4-BE49-F238E27FC236}">
                <a16:creationId xmlns:a16="http://schemas.microsoft.com/office/drawing/2014/main" id="{8F28E185-BA1C-4651-8DFE-9CD4ED91C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482" y="1078604"/>
            <a:ext cx="2479104" cy="1652735"/>
          </a:xfrm>
          <a:prstGeom prst="rect">
            <a:avLst/>
          </a:prstGeom>
        </p:spPr>
      </p:pic>
      <p:pic>
        <p:nvPicPr>
          <p:cNvPr id="8" name="Picture 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ACFDA916-8271-4B5B-8665-315835B18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14" y="6401350"/>
            <a:ext cx="721686" cy="3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4921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5">
            <a:extLst>
              <a:ext uri="{FF2B5EF4-FFF2-40B4-BE49-F238E27FC236}">
                <a16:creationId xmlns:a16="http://schemas.microsoft.com/office/drawing/2014/main" id="{E71151F9-8722-45CB-A373-A5DEC7F04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812" y="0"/>
            <a:ext cx="666819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11815" y="1978156"/>
            <a:ext cx="4766355" cy="63993"/>
            <a:chOff x="628649" y="0"/>
            <a:chExt cx="7778916" cy="3638550"/>
          </a:xfrm>
        </p:grpSpPr>
        <p:sp>
          <p:nvSpPr>
            <p:cNvPr id="25" name="Rectangle 24"/>
            <p:cNvSpPr/>
            <p:nvPr/>
          </p:nvSpPr>
          <p:spPr>
            <a:xfrm>
              <a:off x="628649" y="0"/>
              <a:ext cx="1560650" cy="36385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180753" y="0"/>
              <a:ext cx="1560650" cy="36385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731775" y="0"/>
              <a:ext cx="1560650" cy="36385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283879" y="0"/>
              <a:ext cx="1560650" cy="36385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846915" y="0"/>
              <a:ext cx="1560650" cy="36385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4591580" y="737415"/>
            <a:ext cx="8095542" cy="115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Lato Black" pitchFamily="34" charset="0"/>
                <a:ea typeface="+mn-ea"/>
                <a:cs typeface="Arial" pitchFamily="34" charset="0"/>
              </a:rPr>
              <a:t>FBO / Airport Relationships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Lato Black" pitchFamily="34" charset="0"/>
                <a:ea typeface="+mn-ea"/>
                <a:cs typeface="Arial" pitchFamily="34" charset="0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Lato Black" pitchFamily="34" charset="0"/>
                <a:ea typeface="+mn-ea"/>
                <a:cs typeface="Arial" pitchFamily="34" charset="0"/>
              </a:rPr>
              <a:t>&amp; The Environment</a:t>
            </a:r>
          </a:p>
        </p:txBody>
      </p:sp>
      <p:sp>
        <p:nvSpPr>
          <p:cNvPr id="43" name="Rectangle 24"/>
          <p:cNvSpPr>
            <a:spLocks noChangeArrowheads="1"/>
          </p:cNvSpPr>
          <p:nvPr/>
        </p:nvSpPr>
        <p:spPr bwMode="auto">
          <a:xfrm>
            <a:off x="1953492" y="-1"/>
            <a:ext cx="671053" cy="6858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25"/>
          <p:cNvSpPr>
            <a:spLocks noChangeArrowheads="1"/>
          </p:cNvSpPr>
          <p:nvPr/>
        </p:nvSpPr>
        <p:spPr bwMode="auto">
          <a:xfrm>
            <a:off x="2621476" y="-1"/>
            <a:ext cx="666819" cy="68580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D2B71382-212F-4039-8789-6994D99AF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955" y="2625914"/>
            <a:ext cx="3042161" cy="1572628"/>
          </a:xfrm>
          <a:prstGeom prst="rect">
            <a:avLst/>
          </a:prstGeom>
        </p:spPr>
      </p:pic>
      <p:pic>
        <p:nvPicPr>
          <p:cNvPr id="9" name="Picture 8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9D06BF2E-0CE8-4B28-90E3-DA84F6208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744" y="2540071"/>
            <a:ext cx="4015663" cy="2960618"/>
          </a:xfrm>
          <a:prstGeom prst="rect">
            <a:avLst/>
          </a:prstGeom>
        </p:spPr>
      </p:pic>
      <p:sp>
        <p:nvSpPr>
          <p:cNvPr id="22" name="Rectangle 25">
            <a:extLst>
              <a:ext uri="{FF2B5EF4-FFF2-40B4-BE49-F238E27FC236}">
                <a16:creationId xmlns:a16="http://schemas.microsoft.com/office/drawing/2014/main" id="{3482AA95-0B70-4948-B008-6B480285A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708" y="-1"/>
            <a:ext cx="666819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DF7A7AF1-27EC-467D-9597-4F6D4A567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612" y="-2"/>
            <a:ext cx="671053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2487B9BC-B55E-4524-B964-46331C335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72" y="-2"/>
            <a:ext cx="666819" cy="6858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38853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147039" y="200591"/>
            <a:ext cx="1196628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Achieving Net Lifecycle GHG Reductions with SAF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9727" y="879223"/>
            <a:ext cx="1040914" cy="37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19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D1039-25CC-4DD3-8A97-BE3677769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17"/>
          <a:stretch/>
        </p:blipFill>
        <p:spPr>
          <a:xfrm>
            <a:off x="477357" y="1091329"/>
            <a:ext cx="10947334" cy="5088724"/>
          </a:xfrm>
          <a:prstGeom prst="rect">
            <a:avLst/>
          </a:prstGeom>
        </p:spPr>
      </p:pic>
      <p:pic>
        <p:nvPicPr>
          <p:cNvPr id="7" name="Picture 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72552030-A039-4AA7-818D-35C20E7F6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14" y="6401350"/>
            <a:ext cx="721686" cy="3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1530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3846887" y="133653"/>
            <a:ext cx="453643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Better Together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9727" y="827379"/>
            <a:ext cx="1040914" cy="37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19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FCD245F-C2AC-41DD-A36D-116D6DB7FCD8}"/>
              </a:ext>
            </a:extLst>
          </p:cNvPr>
          <p:cNvSpPr txBox="1">
            <a:spLocks/>
          </p:cNvSpPr>
          <p:nvPr/>
        </p:nvSpPr>
        <p:spPr>
          <a:xfrm>
            <a:off x="400833" y="1256096"/>
            <a:ext cx="10114767" cy="4568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Open communication and participation among all parties involved are the keys to success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Working together on solutions for problems facing the airport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It’s not an “us vs. them” situation. It’s a “we.”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0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3E75D2AA-09AE-42AA-A92E-CE9DE9702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4" y="6401350"/>
            <a:ext cx="721686" cy="3730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28824-3454-4CD4-887E-B3C91602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322" y="4586463"/>
            <a:ext cx="3288996" cy="218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2597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4731563" y="69381"/>
            <a:ext cx="27972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Contact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9727" y="945199"/>
            <a:ext cx="1040914" cy="3785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98AB65-ABE0-40B5-9B8D-88D8A85DD29A}"/>
              </a:ext>
            </a:extLst>
          </p:cNvPr>
          <p:cNvSpPr/>
          <p:nvPr/>
        </p:nvSpPr>
        <p:spPr>
          <a:xfrm>
            <a:off x="1224913" y="1740396"/>
            <a:ext cx="98105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Lato Black" pitchFamily="34" charset="0"/>
                <a:ea typeface="+mn-ea"/>
                <a:cs typeface="Arial" pitchFamily="34" charset="0"/>
              </a:rPr>
              <a:t>Timothy Obitts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lack" pitchFamily="34" charset="0"/>
                <a:ea typeface="+mn-ea"/>
                <a:cs typeface="Arial" pitchFamily="34" charset="0"/>
              </a:rPr>
              <a:t>President &amp; CEO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lack" pitchFamily="34" charset="0"/>
                <a:ea typeface="+mn-ea"/>
                <a:cs typeface="Arial" pitchFamily="34" charset="0"/>
              </a:rPr>
              <a:t>National Air Transportation Association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Lato Black" pitchFamily="34" charset="0"/>
                <a:ea typeface="+mn-ea"/>
                <a:cs typeface="Arial" pitchFamily="34" charset="0"/>
              </a:rPr>
              <a:t>TObitts@nata.aero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lack" pitchFamily="34" charset="0"/>
                <a:ea typeface="+mn-ea"/>
                <a:cs typeface="Arial" pitchFamily="34" charset="0"/>
              </a:rPr>
              <a:t>(703) 678-5833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Lato Black" pitchFamily="34" charset="0"/>
              <a:ea typeface="+mn-ea"/>
              <a:cs typeface="Arial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Lato Black" pitchFamily="34" charset="0"/>
                <a:ea typeface="+mn-ea"/>
                <a:cs typeface="Arial" pitchFamily="34" charset="0"/>
              </a:rPr>
              <a:t>www.nata.aero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A255722E-D8E6-4A0A-99C3-FFA615F2C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4" y="6401350"/>
            <a:ext cx="721686" cy="3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6853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4071663" y="50034"/>
            <a:ext cx="40486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About NATA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9727" y="881031"/>
            <a:ext cx="1040914" cy="37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2912" y="986712"/>
            <a:ext cx="11630025" cy="547123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Lato"/>
              </a:rPr>
              <a:t>Has served the interests of the general aviation business community for more than 80 years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Lato"/>
              </a:rPr>
              <a:t>Represents over 3,700 businesses including FBOs, part 135 operators, </a:t>
            </a:r>
            <a:r>
              <a:rPr lang="en-US" sz="2800" b="1" dirty="0" err="1">
                <a:solidFill>
                  <a:srgbClr val="002060"/>
                </a:solidFill>
                <a:latin typeface="Lato"/>
              </a:rPr>
              <a:t>fractionals</a:t>
            </a:r>
            <a:r>
              <a:rPr lang="en-US" sz="2800" b="1" dirty="0">
                <a:solidFill>
                  <a:srgbClr val="002060"/>
                </a:solidFill>
                <a:latin typeface="Lato"/>
              </a:rPr>
              <a:t>, MROs, repair stations, and training providers</a:t>
            </a:r>
          </a:p>
          <a:p>
            <a:endParaRPr lang="en-US" sz="1900" b="1" dirty="0">
              <a:solidFill>
                <a:srgbClr val="002060"/>
              </a:solidFill>
              <a:latin typeface="Lato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Lato"/>
              </a:rPr>
              <a:t>NATA’s mission is to help its members win in the marketplace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rgbClr val="002060"/>
                </a:solidFill>
                <a:latin typeface="Lato"/>
              </a:rPr>
              <a:t>Safety 1</a:t>
            </a:r>
            <a:r>
              <a:rPr lang="en-US" sz="2100" baseline="30000" dirty="0">
                <a:solidFill>
                  <a:srgbClr val="002060"/>
                </a:solidFill>
                <a:latin typeface="Lato"/>
              </a:rPr>
              <a:t>st</a:t>
            </a:r>
            <a:r>
              <a:rPr lang="en-US" sz="2100" dirty="0">
                <a:solidFill>
                  <a:srgbClr val="002060"/>
                </a:solidFill>
                <a:latin typeface="Lato"/>
              </a:rPr>
              <a:t> suite of products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rgbClr val="002060"/>
                </a:solidFill>
                <a:latin typeface="Lato"/>
              </a:rPr>
              <a:t>Workers Compensation Insurance Program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rgbClr val="002060"/>
                </a:solidFill>
                <a:latin typeface="Lato"/>
              </a:rPr>
              <a:t>Loss of License Insurance Program for Part 135/91</a:t>
            </a:r>
          </a:p>
          <a:p>
            <a:pPr lvl="1"/>
            <a:endParaRPr lang="en-US" sz="1900" dirty="0">
              <a:solidFill>
                <a:srgbClr val="002060"/>
              </a:solidFill>
              <a:latin typeface="Lato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Lato"/>
              </a:rPr>
              <a:t>Member driven advocacy reflecting our companies’ lines of business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rgbClr val="002060"/>
                </a:solidFill>
                <a:latin typeface="Lato"/>
              </a:rPr>
              <a:t>Airport Business Committee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rgbClr val="002060"/>
                </a:solidFill>
                <a:latin typeface="Lato"/>
              </a:rPr>
              <a:t>Air Charter Committee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rgbClr val="002060"/>
                </a:solidFill>
                <a:latin typeface="Lato"/>
              </a:rPr>
              <a:t>Aircraft Maintenance Committee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rgbClr val="002060"/>
                </a:solidFill>
                <a:latin typeface="Lato"/>
              </a:rPr>
              <a:t>Safety Committee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rgbClr val="002060"/>
                </a:solidFill>
                <a:latin typeface="Lato"/>
              </a:rPr>
              <a:t>Workforce Development Committee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rgbClr val="002060"/>
                </a:solidFill>
                <a:latin typeface="Lato"/>
              </a:rPr>
              <a:t>Aircraft Management Committee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800" dirty="0">
              <a:solidFill>
                <a:srgbClr val="002060"/>
              </a:solidFill>
              <a:latin typeface="Lato"/>
            </a:endParaRPr>
          </a:p>
          <a:p>
            <a:endParaRPr lang="en-US" sz="1800" dirty="0">
              <a:solidFill>
                <a:srgbClr val="002060"/>
              </a:solidFill>
              <a:latin typeface="Lato"/>
            </a:endParaRPr>
          </a:p>
          <a:p>
            <a:endParaRPr lang="en-US" sz="1800" dirty="0">
              <a:solidFill>
                <a:srgbClr val="002060"/>
              </a:solidFill>
              <a:latin typeface="Lato"/>
            </a:endParaRPr>
          </a:p>
          <a:p>
            <a:endParaRPr lang="en-US" sz="1800" dirty="0">
              <a:solidFill>
                <a:srgbClr val="002060"/>
              </a:solidFill>
              <a:latin typeface="Lato"/>
            </a:endParaRPr>
          </a:p>
        </p:txBody>
      </p:sp>
      <p:pic>
        <p:nvPicPr>
          <p:cNvPr id="9" name="Picture 8" descr="A picture containing clipart&#10;&#10;Description generated with very high confiden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835" y="4826017"/>
            <a:ext cx="2874642" cy="148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3171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1626475" y="89142"/>
            <a:ext cx="8939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Airport Sponsor Challenges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9727" y="923631"/>
            <a:ext cx="1040914" cy="37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19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FCD245F-C2AC-41DD-A36D-116D6DB7FCD8}"/>
              </a:ext>
            </a:extLst>
          </p:cNvPr>
          <p:cNvSpPr txBox="1">
            <a:spLocks/>
          </p:cNvSpPr>
          <p:nvPr/>
        </p:nvSpPr>
        <p:spPr>
          <a:xfrm>
            <a:off x="360494" y="1256096"/>
            <a:ext cx="10682645" cy="4568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Financial self-sustainability, while striving to support and preserve the valuable services and jobs that the business aviation industry provides to their communities and address environmental pressures facing the airport (pollution and noise).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0" name="Picture 9" descr="A person in a yellow vest pointing at a helicopter in the air&#10;&#10;Description automatically generated with low confidence">
            <a:extLst>
              <a:ext uri="{FF2B5EF4-FFF2-40B4-BE49-F238E27FC236}">
                <a16:creationId xmlns:a16="http://schemas.microsoft.com/office/drawing/2014/main" id="{205747F3-AF0D-44F8-AB53-68E8DE1B7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937" y="4229098"/>
            <a:ext cx="3227556" cy="2143675"/>
          </a:xfrm>
          <a:prstGeom prst="rect">
            <a:avLst/>
          </a:prstGeom>
        </p:spPr>
      </p:pic>
      <p:pic>
        <p:nvPicPr>
          <p:cNvPr id="11" name="Picture 10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69698E70-6A3E-4873-AD58-7E69321F3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14" y="6401350"/>
            <a:ext cx="721686" cy="3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6571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3867689" y="183893"/>
            <a:ext cx="4494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Win-Win-Win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9727" y="923631"/>
            <a:ext cx="1040914" cy="37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19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FCD245F-C2AC-41DD-A36D-116D6DB7FCD8}"/>
              </a:ext>
            </a:extLst>
          </p:cNvPr>
          <p:cNvSpPr txBox="1">
            <a:spLocks/>
          </p:cNvSpPr>
          <p:nvPr/>
        </p:nvSpPr>
        <p:spPr>
          <a:xfrm>
            <a:off x="472594" y="1027213"/>
            <a:ext cx="9135835" cy="4568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Creating an environment where airport businesses can thrive provides benefits to airport sponsors, users, and operators, while creating high-skilled, high-paying jobs in the community.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0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8E738367-DD89-453E-9CFA-E3B23E415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4" y="6401350"/>
            <a:ext cx="721686" cy="373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56ACBA-8992-4F6D-85B0-112789977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251" y="4296053"/>
            <a:ext cx="3445047" cy="229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1642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662497" y="133653"/>
            <a:ext cx="109052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A Business-Friendly Environment 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9727" y="923631"/>
            <a:ext cx="1040914" cy="37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19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FCD245F-C2AC-41DD-A36D-116D6DB7FCD8}"/>
              </a:ext>
            </a:extLst>
          </p:cNvPr>
          <p:cNvSpPr txBox="1">
            <a:spLocks/>
          </p:cNvSpPr>
          <p:nvPr/>
        </p:nvSpPr>
        <p:spPr>
          <a:xfrm>
            <a:off x="723481" y="1256096"/>
            <a:ext cx="10630319" cy="4568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Attracts public-private partnerships to the airport, including those that advance green technology and neighborhood compatibility.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026" name="Picture 2" descr="Clay Lacy Works Toward Net-Zero Carbon Footprint with Solar Panels, LED  Lighting at Van Nuys Airport Headquarters | Aviation Pros">
            <a:extLst>
              <a:ext uri="{FF2B5EF4-FFF2-40B4-BE49-F238E27FC236}">
                <a16:creationId xmlns:a16="http://schemas.microsoft.com/office/drawing/2014/main" id="{2BDC3545-9AC5-47B4-929F-33F3DE2EA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301" y="3460261"/>
            <a:ext cx="5227185" cy="32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D679C2FC-D04A-4651-B303-391C92811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14" y="6401350"/>
            <a:ext cx="721686" cy="3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5798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554998" y="177899"/>
            <a:ext cx="1112022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Benefits of Aeronautical Service Providers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9727" y="923631"/>
            <a:ext cx="1040914" cy="37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19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pPr marL="0" indent="0">
              <a:buNone/>
            </a:pPr>
            <a:endParaRPr lang="en-US" sz="2000" dirty="0">
              <a:solidFill>
                <a:srgbClr val="002060"/>
              </a:solidFill>
              <a:latin typeface="Lato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FCD245F-C2AC-41DD-A36D-116D6DB7FCD8}"/>
              </a:ext>
            </a:extLst>
          </p:cNvPr>
          <p:cNvSpPr txBox="1">
            <a:spLocks/>
          </p:cNvSpPr>
          <p:nvPr/>
        </p:nvSpPr>
        <p:spPr>
          <a:xfrm>
            <a:off x="417780" y="1325017"/>
            <a:ext cx="9386207" cy="4568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Long-term business partners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Cost-effective, high-quality range of services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Shield from direct exposure to market volatility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Draw new users to the airport</a:t>
            </a:r>
          </a:p>
        </p:txBody>
      </p:sp>
      <p:pic>
        <p:nvPicPr>
          <p:cNvPr id="10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28CC7759-7A37-41BD-9B72-F3EECAE11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4" y="6401350"/>
            <a:ext cx="721686" cy="3730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62CAB4-18C2-4D2C-8482-BA2CA0561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3269" y="1072811"/>
            <a:ext cx="2591564" cy="351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4271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3878974" y="64189"/>
            <a:ext cx="4430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Collaboration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9727" y="811337"/>
            <a:ext cx="1040914" cy="37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19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FCD245F-C2AC-41DD-A36D-116D6DB7FCD8}"/>
              </a:ext>
            </a:extLst>
          </p:cNvPr>
          <p:cNvSpPr txBox="1">
            <a:spLocks/>
          </p:cNvSpPr>
          <p:nvPr/>
        </p:nvSpPr>
        <p:spPr>
          <a:xfrm>
            <a:off x="512466" y="1256096"/>
            <a:ext cx="8145704" cy="4568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Between airport sponsors and commercial aeronautical tenants maximizes opportunities and helps address challenges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One way is developing and adhering to minimum standards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B26B34B0-062D-480E-91DB-1FE7839A42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9"/>
          <a:stretch/>
        </p:blipFill>
        <p:spPr>
          <a:xfrm>
            <a:off x="8915402" y="2732631"/>
            <a:ext cx="2924230" cy="36687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A3F5AE90-1EE7-444C-B4D3-FD3328A18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14" y="6401350"/>
            <a:ext cx="721686" cy="3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9908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1170260" y="15307"/>
            <a:ext cx="98514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itchFamily="34" charset="0"/>
                <a:ea typeface="+mn-ea"/>
                <a:cs typeface="Arial" pitchFamily="34" charset="0"/>
              </a:rPr>
              <a:t>Minimum Standards Overview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9727" y="827379"/>
            <a:ext cx="1040914" cy="37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19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  <a:p>
            <a:endParaRPr lang="en-US" sz="2000" dirty="0">
              <a:solidFill>
                <a:srgbClr val="002060"/>
              </a:solidFill>
              <a:latin typeface="Lato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FCD245F-C2AC-41DD-A36D-116D6DB7FCD8}"/>
              </a:ext>
            </a:extLst>
          </p:cNvPr>
          <p:cNvSpPr txBox="1">
            <a:spLocks/>
          </p:cNvSpPr>
          <p:nvPr/>
        </p:nvSpPr>
        <p:spPr>
          <a:xfrm>
            <a:off x="432079" y="1256096"/>
            <a:ext cx="11383684" cy="456806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Level the playing field for airport businesses and helps comply with Grant Assurances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Provide a means for an airport to raise the level of safety in their FBO operations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Ensure that a certain type, level, and quality of commercial aeronautical activities and services are available to airport users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7" name="Picture 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5CF0BA95-B8D2-4540-8BF0-A9125F3D5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4" y="6401350"/>
            <a:ext cx="721686" cy="3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5387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907</Words>
  <Application>Microsoft Office PowerPoint</Application>
  <PresentationFormat>Widescreen</PresentationFormat>
  <Paragraphs>138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Courier New</vt:lpstr>
      <vt:lpstr>Impact</vt:lpstr>
      <vt:lpstr>Lato</vt:lpstr>
      <vt:lpstr>Lato Black</vt:lpstr>
      <vt:lpstr>Myriad Pro Cond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Landry</dc:creator>
  <cp:lastModifiedBy>Lisa Balkunas</cp:lastModifiedBy>
  <cp:revision>1</cp:revision>
  <dcterms:created xsi:type="dcterms:W3CDTF">2021-10-11T17:58:08Z</dcterms:created>
  <dcterms:modified xsi:type="dcterms:W3CDTF">2021-10-11T18:59:59Z</dcterms:modified>
</cp:coreProperties>
</file>